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97" r:id="rId3"/>
    <p:sldId id="274" r:id="rId4"/>
    <p:sldId id="256" r:id="rId5"/>
    <p:sldId id="257" r:id="rId6"/>
    <p:sldId id="268" r:id="rId7"/>
    <p:sldId id="276" r:id="rId8"/>
    <p:sldId id="278" r:id="rId9"/>
    <p:sldId id="279" r:id="rId10"/>
    <p:sldId id="280" r:id="rId11"/>
    <p:sldId id="275" r:id="rId12"/>
    <p:sldId id="270" r:id="rId13"/>
    <p:sldId id="271" r:id="rId14"/>
    <p:sldId id="295" r:id="rId15"/>
    <p:sldId id="272" r:id="rId16"/>
    <p:sldId id="287" r:id="rId17"/>
    <p:sldId id="288" r:id="rId18"/>
    <p:sldId id="281" r:id="rId19"/>
    <p:sldId id="282" r:id="rId20"/>
    <p:sldId id="296" r:id="rId21"/>
    <p:sldId id="286" r:id="rId22"/>
    <p:sldId id="284" r:id="rId23"/>
    <p:sldId id="285" r:id="rId24"/>
    <p:sldId id="283" r:id="rId25"/>
    <p:sldId id="289" r:id="rId26"/>
    <p:sldId id="290" r:id="rId27"/>
    <p:sldId id="293" r:id="rId28"/>
    <p:sldId id="291" r:id="rId29"/>
    <p:sldId id="292" r:id="rId30"/>
    <p:sldId id="29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69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West" userId="cc062e1fcfa68a21" providerId="LiveId" clId="{FCF97D39-701F-4984-BBFC-7542A6276C3F}"/>
    <pc:docChg chg="modSld">
      <pc:chgData name="Peter West" userId="cc062e1fcfa68a21" providerId="LiveId" clId="{FCF97D39-701F-4984-BBFC-7542A6276C3F}" dt="2023-12-05T10:38:20.200" v="3" actId="20577"/>
      <pc:docMkLst>
        <pc:docMk/>
      </pc:docMkLst>
      <pc:sldChg chg="modSp mod">
        <pc:chgData name="Peter West" userId="cc062e1fcfa68a21" providerId="LiveId" clId="{FCF97D39-701F-4984-BBFC-7542A6276C3F}" dt="2023-12-05T10:38:20.200" v="3" actId="20577"/>
        <pc:sldMkLst>
          <pc:docMk/>
          <pc:sldMk cId="1411393141" sldId="270"/>
        </pc:sldMkLst>
        <pc:spChg chg="mod">
          <ac:chgData name="Peter West" userId="cc062e1fcfa68a21" providerId="LiveId" clId="{FCF97D39-701F-4984-BBFC-7542A6276C3F}" dt="2023-12-05T10:38:20.200" v="3" actId="20577"/>
          <ac:spMkLst>
            <pc:docMk/>
            <pc:sldMk cId="1411393141" sldId="270"/>
            <ac:spMk id="11" creationId="{51E2E4B8-FB2E-DB62-2220-E3E2AD7337B1}"/>
          </ac:spMkLst>
        </pc:spChg>
      </pc:sldChg>
      <pc:sldChg chg="modSp mod">
        <pc:chgData name="Peter West" userId="cc062e1fcfa68a21" providerId="LiveId" clId="{FCF97D39-701F-4984-BBFC-7542A6276C3F}" dt="2023-12-05T10:38:10.026" v="1" actId="20577"/>
        <pc:sldMkLst>
          <pc:docMk/>
          <pc:sldMk cId="947227659" sldId="285"/>
        </pc:sldMkLst>
        <pc:spChg chg="mod">
          <ac:chgData name="Peter West" userId="cc062e1fcfa68a21" providerId="LiveId" clId="{FCF97D39-701F-4984-BBFC-7542A6276C3F}" dt="2023-12-05T10:38:10.026" v="1" actId="20577"/>
          <ac:spMkLst>
            <pc:docMk/>
            <pc:sldMk cId="947227659" sldId="285"/>
            <ac:spMk id="3" creationId="{490A221B-891B-EF54-478B-A7F694E8645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742760-C834-4837-A744-9FC594B22B84}"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130173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42760-C834-4837-A744-9FC594B22B84}"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406294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42760-C834-4837-A744-9FC594B22B84}"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48720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42760-C834-4837-A744-9FC594B22B84}"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266793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42760-C834-4837-A744-9FC594B22B84}"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111911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742760-C834-4837-A744-9FC594B22B84}"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224574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742760-C834-4837-A744-9FC594B22B84}"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187489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742760-C834-4837-A744-9FC594B22B84}"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176212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42760-C834-4837-A744-9FC594B22B84}"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346312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742760-C834-4837-A744-9FC594B22B84}"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421420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742760-C834-4837-A744-9FC594B22B84}"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1D8CBF-849E-482B-9920-AC7AC2C36BFF}" type="slidenum">
              <a:rPr lang="en-GB" smtClean="0"/>
              <a:t>‹#›</a:t>
            </a:fld>
            <a:endParaRPr lang="en-GB"/>
          </a:p>
        </p:txBody>
      </p:sp>
    </p:spTree>
    <p:extLst>
      <p:ext uri="{BB962C8B-B14F-4D97-AF65-F5344CB8AC3E}">
        <p14:creationId xmlns:p14="http://schemas.microsoft.com/office/powerpoint/2010/main" val="325636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42760-C834-4837-A744-9FC594B22B84}" type="datetimeFigureOut">
              <a:rPr lang="en-GB" smtClean="0"/>
              <a:t>05/12/2023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D8CBF-849E-482B-9920-AC7AC2C36BFF}" type="slidenum">
              <a:rPr lang="en-GB" smtClean="0"/>
              <a:t>‹#›</a:t>
            </a:fld>
            <a:endParaRPr lang="en-GB"/>
          </a:p>
        </p:txBody>
      </p:sp>
    </p:spTree>
    <p:extLst>
      <p:ext uri="{BB962C8B-B14F-4D97-AF65-F5344CB8AC3E}">
        <p14:creationId xmlns:p14="http://schemas.microsoft.com/office/powerpoint/2010/main" val="36597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wiltshire.gov.uk/civil-emergencies-drainage" TargetMode="External"/><Relationship Id="rId2" Type="http://schemas.openxmlformats.org/officeDocument/2006/relationships/hyperlink" Target="mailto:drainage@wiltshire.gov.u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1705-1292-E156-8829-33FD80A1CF1E}"/>
              </a:ext>
            </a:extLst>
          </p:cNvPr>
          <p:cNvSpPr>
            <a:spLocks noGrp="1"/>
          </p:cNvSpPr>
          <p:nvPr>
            <p:ph type="ctrTitle"/>
          </p:nvPr>
        </p:nvSpPr>
        <p:spPr>
          <a:xfrm>
            <a:off x="685800" y="772930"/>
            <a:ext cx="7772400" cy="2387600"/>
          </a:xfrm>
        </p:spPr>
        <p:txBody>
          <a:bodyPr>
            <a:normAutofit/>
          </a:bodyPr>
          <a:lstStyle/>
          <a:p>
            <a:r>
              <a:rPr lang="en-GB" dirty="0"/>
              <a:t>West Lavington Parish Council</a:t>
            </a:r>
          </a:p>
        </p:txBody>
      </p:sp>
      <p:sp>
        <p:nvSpPr>
          <p:cNvPr id="3" name="Subtitle 2">
            <a:extLst>
              <a:ext uri="{FF2B5EF4-FFF2-40B4-BE49-F238E27FC236}">
                <a16:creationId xmlns:a16="http://schemas.microsoft.com/office/drawing/2014/main" id="{9BBAFC95-1B63-A632-DEAC-3EA087CBF55D}"/>
              </a:ext>
            </a:extLst>
          </p:cNvPr>
          <p:cNvSpPr>
            <a:spLocks noGrp="1"/>
          </p:cNvSpPr>
          <p:nvPr>
            <p:ph type="subTitle" idx="1"/>
          </p:nvPr>
        </p:nvSpPr>
        <p:spPr>
          <a:xfrm>
            <a:off x="1143000" y="4079875"/>
            <a:ext cx="6858000" cy="1655762"/>
          </a:xfrm>
        </p:spPr>
        <p:txBody>
          <a:bodyPr>
            <a:normAutofit fontScale="92500" lnSpcReduction="10000"/>
          </a:bodyPr>
          <a:lstStyle/>
          <a:p>
            <a:r>
              <a:rPr lang="en-GB" sz="3600" dirty="0"/>
              <a:t>Community Resilience Plan </a:t>
            </a:r>
          </a:p>
          <a:p>
            <a:endParaRPr lang="en-GB" sz="3600" dirty="0"/>
          </a:p>
          <a:p>
            <a:r>
              <a:rPr lang="en-GB" sz="3600" dirty="0"/>
              <a:t>Community Action Cards</a:t>
            </a:r>
          </a:p>
        </p:txBody>
      </p:sp>
      <p:pic>
        <p:nvPicPr>
          <p:cNvPr id="4" name="Picture 3" descr="West Lavington Parish Council">
            <a:extLst>
              <a:ext uri="{FF2B5EF4-FFF2-40B4-BE49-F238E27FC236}">
                <a16:creationId xmlns:a16="http://schemas.microsoft.com/office/drawing/2014/main" id="{55CEA9EB-F3E9-A4E7-3253-CEFEDAC41A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7" y="75407"/>
            <a:ext cx="2028825" cy="762000"/>
          </a:xfrm>
          <a:prstGeom prst="rect">
            <a:avLst/>
          </a:prstGeom>
          <a:noFill/>
          <a:ln>
            <a:noFill/>
          </a:ln>
        </p:spPr>
      </p:pic>
      <p:sp>
        <p:nvSpPr>
          <p:cNvPr id="5" name="TextBox 4">
            <a:extLst>
              <a:ext uri="{FF2B5EF4-FFF2-40B4-BE49-F238E27FC236}">
                <a16:creationId xmlns:a16="http://schemas.microsoft.com/office/drawing/2014/main" id="{D19669B1-C175-5AD3-63D7-CBBDF4BD7491}"/>
              </a:ext>
            </a:extLst>
          </p:cNvPr>
          <p:cNvSpPr txBox="1"/>
          <p:nvPr/>
        </p:nvSpPr>
        <p:spPr>
          <a:xfrm>
            <a:off x="7252447" y="6221506"/>
            <a:ext cx="1730188" cy="261610"/>
          </a:xfrm>
          <a:prstGeom prst="rect">
            <a:avLst/>
          </a:prstGeom>
          <a:noFill/>
        </p:spPr>
        <p:txBody>
          <a:bodyPr wrap="square" rtlCol="0">
            <a:spAutoFit/>
          </a:bodyPr>
          <a:lstStyle/>
          <a:p>
            <a:r>
              <a:rPr lang="en-US" sz="1100" dirty="0"/>
              <a:t>Revision 0</a:t>
            </a:r>
            <a:endParaRPr lang="en-GB" sz="1100" dirty="0"/>
          </a:p>
        </p:txBody>
      </p:sp>
    </p:spTree>
    <p:extLst>
      <p:ext uri="{BB962C8B-B14F-4D97-AF65-F5344CB8AC3E}">
        <p14:creationId xmlns:p14="http://schemas.microsoft.com/office/powerpoint/2010/main" val="370379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E9730E-1995-E3E2-3AE9-D2E54A57275F}"/>
              </a:ext>
            </a:extLst>
          </p:cNvPr>
          <p:cNvSpPr txBox="1"/>
          <p:nvPr/>
        </p:nvSpPr>
        <p:spPr>
          <a:xfrm>
            <a:off x="357553" y="879231"/>
            <a:ext cx="8428893" cy="5447645"/>
          </a:xfrm>
          <a:prstGeom prst="rect">
            <a:avLst/>
          </a:prstGeom>
          <a:noFill/>
        </p:spPr>
        <p:txBody>
          <a:bodyPr wrap="square" rtlCol="0">
            <a:spAutoFit/>
          </a:bodyPr>
          <a:lstStyle/>
          <a:p>
            <a:r>
              <a:rPr lang="en-US" sz="1200" dirty="0"/>
              <a:t>The </a:t>
            </a:r>
            <a:r>
              <a:rPr lang="en-US" sz="1200" b="1" u="sng" dirty="0"/>
              <a:t>UK Health Security Agency </a:t>
            </a:r>
            <a:r>
              <a:rPr lang="en-US" sz="1200" dirty="0"/>
              <a:t>have the following advice for those directly affected by smoke:</a:t>
            </a:r>
          </a:p>
          <a:p>
            <a:endParaRPr lang="en-US" sz="1200" dirty="0"/>
          </a:p>
          <a:p>
            <a:r>
              <a:rPr lang="en-US" sz="1200" dirty="0"/>
              <a:t>Smoke can irritate air passages, skin and eyes, resulting in coughing and wheezing, breathlessness and chest pain so individuals with pre-existing cardiovascular and respiratory conditions, such as asthma, should carry any necessary medication or inhalers with them at all times and seek medical advice if their symptoms worsen, by contacting their GP or NHS 111</a:t>
            </a:r>
          </a:p>
          <a:p>
            <a:r>
              <a:rPr lang="en-US" sz="1200" dirty="0"/>
              <a:t>With the ongoing high temperatures, it is important that you protect yourself from the smoke, whilst also keeping cool. The UK Health Security Agency advise the following:</a:t>
            </a:r>
          </a:p>
          <a:p>
            <a:endParaRPr lang="en-US" sz="1200" dirty="0"/>
          </a:p>
          <a:p>
            <a:pPr marL="171450" indent="-171450">
              <a:buFont typeface="Arial" panose="020B0604020202020204" pitchFamily="34" charset="0"/>
              <a:buChar char="•"/>
            </a:pPr>
            <a:r>
              <a:rPr lang="en-US" sz="1200" dirty="0"/>
              <a:t>avoid areas affected by smoke from the wildfire</a:t>
            </a:r>
          </a:p>
          <a:p>
            <a:pPr marL="171450" indent="-171450">
              <a:buFont typeface="Arial" panose="020B0604020202020204" pitchFamily="34" charset="0"/>
              <a:buChar char="•"/>
            </a:pPr>
            <a:r>
              <a:rPr lang="en-US" sz="1200" dirty="0"/>
              <a:t>stay indoors, keep your doors and windows closed, tune in to local radio station for advice and information if there is visible smoke from your property</a:t>
            </a:r>
          </a:p>
          <a:p>
            <a:pPr marL="171450" indent="-171450">
              <a:buFont typeface="Arial" panose="020B0604020202020204" pitchFamily="34" charset="0"/>
              <a:buChar char="•"/>
            </a:pPr>
            <a:r>
              <a:rPr lang="en-US" sz="1200" dirty="0"/>
              <a:t>where possible, make the most of any opportunities to increase ventilation when wind and other conditions allow. When there are smoke issues related to this fire, they do tend to be more at night</a:t>
            </a:r>
          </a:p>
          <a:p>
            <a:pPr marL="171450" indent="-171450">
              <a:buFont typeface="Arial" panose="020B0604020202020204" pitchFamily="34" charset="0"/>
              <a:buChar char="•"/>
            </a:pPr>
            <a:r>
              <a:rPr lang="en-US" sz="1200" dirty="0"/>
              <a:t>draw curtains to limit direct sunlight heating-up internal surfaces</a:t>
            </a:r>
          </a:p>
          <a:p>
            <a:pPr marL="171450" indent="-171450">
              <a:buFont typeface="Arial" panose="020B0604020202020204" pitchFamily="34" charset="0"/>
              <a:buChar char="•"/>
            </a:pPr>
            <a:r>
              <a:rPr lang="en-US" sz="1200" dirty="0"/>
              <a:t>use fans to recirculate air within the house to help keep cool</a:t>
            </a:r>
          </a:p>
          <a:p>
            <a:pPr marL="171450" indent="-171450">
              <a:buFont typeface="Arial" panose="020B0604020202020204" pitchFamily="34" charset="0"/>
              <a:buChar char="•"/>
            </a:pPr>
            <a:r>
              <a:rPr lang="en-US" sz="1200" dirty="0"/>
              <a:t>take a break from the heat by moving to a cooler part of the house (especially for sleeping)</a:t>
            </a:r>
          </a:p>
          <a:p>
            <a:pPr marL="171450" indent="-171450">
              <a:buFont typeface="Arial" panose="020B0604020202020204" pitchFamily="34" charset="0"/>
              <a:buChar char="•"/>
            </a:pPr>
            <a:r>
              <a:rPr lang="en-US" sz="1200" dirty="0"/>
              <a:t>wear lighter clothing</a:t>
            </a:r>
          </a:p>
          <a:p>
            <a:pPr marL="171450" indent="-171450">
              <a:buFont typeface="Arial" panose="020B0604020202020204" pitchFamily="34" charset="0"/>
              <a:buChar char="•"/>
            </a:pPr>
            <a:r>
              <a:rPr lang="en-US" sz="1200" dirty="0"/>
              <a:t>keep hydrated with cool drinks</a:t>
            </a:r>
          </a:p>
          <a:p>
            <a:pPr marL="171450" indent="-171450">
              <a:buFont typeface="Arial" panose="020B0604020202020204" pitchFamily="34" charset="0"/>
              <a:buChar char="•"/>
            </a:pPr>
            <a:r>
              <a:rPr lang="en-US" sz="1200" dirty="0"/>
              <a:t>check that central heating, lights and electrical equipment not in use are turned off</a:t>
            </a:r>
          </a:p>
          <a:p>
            <a:pPr marL="171450" indent="-171450">
              <a:buFont typeface="Arial" panose="020B0604020202020204" pitchFamily="34" charset="0"/>
              <a:buChar char="•"/>
            </a:pPr>
            <a:r>
              <a:rPr lang="en-US" sz="1200" dirty="0"/>
              <a:t>set any air conditioning (preferably fitted with a HEPA filter) to recirculate mode</a:t>
            </a:r>
          </a:p>
          <a:p>
            <a:pPr marL="171450" indent="-171450">
              <a:buFont typeface="Arial" panose="020B0604020202020204" pitchFamily="34" charset="0"/>
              <a:buChar char="•"/>
            </a:pPr>
            <a:r>
              <a:rPr lang="en-US" sz="1200" dirty="0"/>
              <a:t>open windows that are on the opposite side to the plume/smoke (when it is safe to do so), and when the air feels cooler outside than inside to get air flowing through the home, for example, at night</a:t>
            </a:r>
          </a:p>
          <a:p>
            <a:pPr marL="171450" indent="-171450">
              <a:buFont typeface="Arial" panose="020B0604020202020204" pitchFamily="34" charset="0"/>
              <a:buChar char="•"/>
            </a:pPr>
            <a:r>
              <a:rPr lang="en-US" sz="1200" dirty="0"/>
              <a:t>once the smoke has moved away, consider opening doors and windows to allow properties to cool down, being mindful of changing conditions and be aware that the smoke could return</a:t>
            </a:r>
          </a:p>
          <a:p>
            <a:pPr marL="171450" indent="-171450">
              <a:buFont typeface="Arial" panose="020B0604020202020204" pitchFamily="34" charset="0"/>
              <a:buChar char="•"/>
            </a:pPr>
            <a:r>
              <a:rPr lang="en-US" sz="1200" dirty="0"/>
              <a:t>If driving in smoky areas keep your windows wound up, air vents closed and switch off air conditioning systems to prevent drawing in outside air</a:t>
            </a:r>
          </a:p>
          <a:p>
            <a:pPr marL="171450" indent="-171450">
              <a:buFont typeface="Arial" panose="020B0604020202020204" pitchFamily="34" charset="0"/>
              <a:buChar char="•"/>
            </a:pPr>
            <a:r>
              <a:rPr lang="en-US" sz="1200" dirty="0"/>
              <a:t>Whilst causing short-term poor air quality, exposure to smoke from large-scale wildfires is unlikely to contribute to any long-term health effects. Any long-term risk to health from poor air quality will be based upon lifetime exposure, rather than the short-term acute exposure from this large-scale wildfire</a:t>
            </a:r>
            <a:endParaRPr lang="en-GB" sz="1200" dirty="0"/>
          </a:p>
        </p:txBody>
      </p:sp>
      <p:sp>
        <p:nvSpPr>
          <p:cNvPr id="3" name="TextBox 2">
            <a:extLst>
              <a:ext uri="{FF2B5EF4-FFF2-40B4-BE49-F238E27FC236}">
                <a16:creationId xmlns:a16="http://schemas.microsoft.com/office/drawing/2014/main" id="{DCC2C750-7025-50F5-30D3-2FE2898B83D9}"/>
              </a:ext>
            </a:extLst>
          </p:cNvPr>
          <p:cNvSpPr txBox="1"/>
          <p:nvPr/>
        </p:nvSpPr>
        <p:spPr>
          <a:xfrm>
            <a:off x="349624" y="243005"/>
            <a:ext cx="5827059" cy="369332"/>
          </a:xfrm>
          <a:prstGeom prst="rect">
            <a:avLst/>
          </a:prstGeom>
          <a:noFill/>
        </p:spPr>
        <p:txBody>
          <a:bodyPr wrap="square" rtlCol="0">
            <a:spAutoFit/>
          </a:bodyPr>
          <a:lstStyle/>
          <a:p>
            <a:r>
              <a:rPr lang="en-US" dirty="0"/>
              <a:t>Action Card - Fire</a:t>
            </a:r>
            <a:endParaRPr lang="en-GB" dirty="0"/>
          </a:p>
        </p:txBody>
      </p:sp>
    </p:spTree>
    <p:extLst>
      <p:ext uri="{BB962C8B-B14F-4D97-AF65-F5344CB8AC3E}">
        <p14:creationId xmlns:p14="http://schemas.microsoft.com/office/powerpoint/2010/main" val="123148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D692-359B-AC19-9216-01AF64247D70}"/>
              </a:ext>
            </a:extLst>
          </p:cNvPr>
          <p:cNvSpPr>
            <a:spLocks noGrp="1"/>
          </p:cNvSpPr>
          <p:nvPr>
            <p:ph type="title"/>
          </p:nvPr>
        </p:nvSpPr>
        <p:spPr/>
        <p:txBody>
          <a:bodyPr/>
          <a:lstStyle/>
          <a:p>
            <a:r>
              <a:rPr lang="en-GB" b="1" dirty="0"/>
              <a:t>Snow</a:t>
            </a:r>
          </a:p>
        </p:txBody>
      </p:sp>
    </p:spTree>
    <p:extLst>
      <p:ext uri="{BB962C8B-B14F-4D97-AF65-F5344CB8AC3E}">
        <p14:creationId xmlns:p14="http://schemas.microsoft.com/office/powerpoint/2010/main" val="352076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2634B-FC8A-AA60-9F87-FA5500465E32}"/>
              </a:ext>
            </a:extLst>
          </p:cNvPr>
          <p:cNvSpPr txBox="1"/>
          <p:nvPr/>
        </p:nvSpPr>
        <p:spPr>
          <a:xfrm>
            <a:off x="349624" y="243005"/>
            <a:ext cx="5827059" cy="369332"/>
          </a:xfrm>
          <a:prstGeom prst="rect">
            <a:avLst/>
          </a:prstGeom>
          <a:noFill/>
        </p:spPr>
        <p:txBody>
          <a:bodyPr wrap="square" rtlCol="0">
            <a:spAutoFit/>
          </a:bodyPr>
          <a:lstStyle/>
          <a:p>
            <a:r>
              <a:rPr lang="en-US" dirty="0"/>
              <a:t>Action Card - Snow</a:t>
            </a:r>
            <a:endParaRPr lang="en-GB" dirty="0"/>
          </a:p>
        </p:txBody>
      </p:sp>
      <p:cxnSp>
        <p:nvCxnSpPr>
          <p:cNvPr id="6" name="Straight Connector 5">
            <a:extLst>
              <a:ext uri="{FF2B5EF4-FFF2-40B4-BE49-F238E27FC236}">
                <a16:creationId xmlns:a16="http://schemas.microsoft.com/office/drawing/2014/main" id="{87EEC591-C3DA-2D24-0A97-2011C5397EA5}"/>
              </a:ext>
            </a:extLst>
          </p:cNvPr>
          <p:cNvCxnSpPr/>
          <p:nvPr/>
        </p:nvCxnSpPr>
        <p:spPr>
          <a:xfrm>
            <a:off x="4572000" y="690282"/>
            <a:ext cx="0" cy="588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0D6C34-622A-7DBA-A806-9AAF31CACEA3}"/>
              </a:ext>
            </a:extLst>
          </p:cNvPr>
          <p:cNvCxnSpPr/>
          <p:nvPr/>
        </p:nvCxnSpPr>
        <p:spPr>
          <a:xfrm>
            <a:off x="134465" y="2326341"/>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E15C3A-3117-ED22-FCED-5DBBD57D7B68}"/>
              </a:ext>
            </a:extLst>
          </p:cNvPr>
          <p:cNvSpPr txBox="1"/>
          <p:nvPr/>
        </p:nvSpPr>
        <p:spPr>
          <a:xfrm>
            <a:off x="349624" y="987554"/>
            <a:ext cx="4087900" cy="646331"/>
          </a:xfrm>
          <a:prstGeom prst="rect">
            <a:avLst/>
          </a:prstGeom>
          <a:noFill/>
        </p:spPr>
        <p:txBody>
          <a:bodyPr wrap="square" rtlCol="0">
            <a:spAutoFit/>
          </a:bodyPr>
          <a:lstStyle/>
          <a:p>
            <a:r>
              <a:rPr lang="en-US" sz="1200" dirty="0"/>
              <a:t>Village Lanes at Risk</a:t>
            </a:r>
          </a:p>
          <a:p>
            <a:r>
              <a:rPr lang="en-US" sz="1200" dirty="0"/>
              <a:t>Steep Access or Isolated Position</a:t>
            </a:r>
            <a:endParaRPr lang="en-GB" sz="1200" dirty="0"/>
          </a:p>
          <a:p>
            <a:r>
              <a:rPr lang="en-US" sz="1200" dirty="0"/>
              <a:t> </a:t>
            </a:r>
          </a:p>
        </p:txBody>
      </p:sp>
      <p:sp>
        <p:nvSpPr>
          <p:cNvPr id="11" name="TextBox 10">
            <a:extLst>
              <a:ext uri="{FF2B5EF4-FFF2-40B4-BE49-F238E27FC236}">
                <a16:creationId xmlns:a16="http://schemas.microsoft.com/office/drawing/2014/main" id="{51E2E4B8-FB2E-DB62-2220-E3E2AD7337B1}"/>
              </a:ext>
            </a:extLst>
          </p:cNvPr>
          <p:cNvSpPr txBox="1"/>
          <p:nvPr/>
        </p:nvSpPr>
        <p:spPr>
          <a:xfrm>
            <a:off x="4679577" y="323707"/>
            <a:ext cx="4437521" cy="2123658"/>
          </a:xfrm>
          <a:prstGeom prst="rect">
            <a:avLst/>
          </a:prstGeom>
          <a:noFill/>
        </p:spPr>
        <p:txBody>
          <a:bodyPr wrap="square" rtlCol="0">
            <a:spAutoFit/>
          </a:bodyPr>
          <a:lstStyle/>
          <a:p>
            <a:pPr marL="285750" indent="-285750">
              <a:buFont typeface="Arial" panose="020B0604020202020204" pitchFamily="34" charset="0"/>
              <a:buChar char="•"/>
            </a:pPr>
            <a:r>
              <a:rPr lang="en-US" sz="1200" dirty="0"/>
              <a:t>Provide a contact point for Community</a:t>
            </a:r>
            <a:r>
              <a:rPr lang="en-GB" sz="1200" dirty="0"/>
              <a:t>. Use Village </a:t>
            </a:r>
            <a:r>
              <a:rPr lang="en-GB" sz="1200"/>
              <a:t>Link 07598 </a:t>
            </a:r>
            <a:r>
              <a:rPr lang="en-GB" sz="1200" dirty="0"/>
              <a:t>947180 Link coordinator will contact a resilience councillor</a:t>
            </a:r>
          </a:p>
          <a:p>
            <a:pPr marL="285750" indent="-285750">
              <a:buFont typeface="Arial" panose="020B0604020202020204" pitchFamily="34" charset="0"/>
              <a:buChar char="•"/>
            </a:pPr>
            <a:r>
              <a:rPr lang="en-GB" sz="1200" dirty="0"/>
              <a:t>Contact any resident registered as at risk</a:t>
            </a:r>
          </a:p>
          <a:p>
            <a:pPr marL="285750" indent="-285750">
              <a:buFont typeface="Arial" panose="020B0604020202020204" pitchFamily="34" charset="0"/>
              <a:buChar char="•"/>
            </a:pPr>
            <a:r>
              <a:rPr lang="en-GB" sz="1200" dirty="0"/>
              <a:t>Use volunteers to provide essential Supplies</a:t>
            </a:r>
          </a:p>
          <a:p>
            <a:pPr marL="285750" indent="-285750">
              <a:buFont typeface="Arial" panose="020B0604020202020204" pitchFamily="34" charset="0"/>
              <a:buChar char="•"/>
            </a:pPr>
            <a:r>
              <a:rPr lang="en-GB" sz="1200" dirty="0"/>
              <a:t>Village shop is able to provide hot food</a:t>
            </a:r>
          </a:p>
          <a:p>
            <a:pPr marL="285750" indent="-285750">
              <a:buFont typeface="Arial" panose="020B0604020202020204" pitchFamily="34" charset="0"/>
              <a:buChar char="•"/>
            </a:pPr>
            <a:r>
              <a:rPr lang="en-GB" sz="1200" dirty="0"/>
              <a:t>Use volunteers to dig out or provide transport for emergency services workers to get to work (Fire, Ambulance, police plus Wiltshire Council gritting team)</a:t>
            </a:r>
          </a:p>
          <a:p>
            <a:pPr marL="285750" indent="-285750">
              <a:buFont typeface="Arial" panose="020B0604020202020204" pitchFamily="34" charset="0"/>
              <a:buChar char="•"/>
            </a:pPr>
            <a:r>
              <a:rPr lang="en-US" sz="1200" dirty="0"/>
              <a:t>Resilience volunteers to spread grit in key areas from grit bins</a:t>
            </a:r>
          </a:p>
          <a:p>
            <a:pPr marL="285750" indent="-285750">
              <a:buFont typeface="Arial" panose="020B0604020202020204" pitchFamily="34" charset="0"/>
              <a:buChar char="•"/>
            </a:pPr>
            <a:r>
              <a:rPr lang="en-US" sz="1200" dirty="0"/>
              <a:t>Ask resilience volunteers to check grit if heavy snow is forecast</a:t>
            </a:r>
            <a:endParaRPr lang="en-GB" sz="1200" dirty="0"/>
          </a:p>
          <a:p>
            <a:pPr marL="285750" indent="-285750">
              <a:buFont typeface="Arial" panose="020B0604020202020204" pitchFamily="34" charset="0"/>
              <a:buChar char="•"/>
            </a:pPr>
            <a:endParaRPr lang="en-US" sz="1200" dirty="0"/>
          </a:p>
        </p:txBody>
      </p:sp>
      <p:cxnSp>
        <p:nvCxnSpPr>
          <p:cNvPr id="12" name="Straight Connector 11">
            <a:extLst>
              <a:ext uri="{FF2B5EF4-FFF2-40B4-BE49-F238E27FC236}">
                <a16:creationId xmlns:a16="http://schemas.microsoft.com/office/drawing/2014/main" id="{58868CDC-7A7D-575C-25AC-15C95B663661}"/>
              </a:ext>
            </a:extLst>
          </p:cNvPr>
          <p:cNvCxnSpPr/>
          <p:nvPr/>
        </p:nvCxnSpPr>
        <p:spPr>
          <a:xfrm>
            <a:off x="134465" y="4513729"/>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0823CD-670C-EE6E-BD88-C32CCBC4479B}"/>
              </a:ext>
            </a:extLst>
          </p:cNvPr>
          <p:cNvSpPr txBox="1"/>
          <p:nvPr/>
        </p:nvSpPr>
        <p:spPr>
          <a:xfrm>
            <a:off x="349624" y="2598003"/>
            <a:ext cx="4087900" cy="830997"/>
          </a:xfrm>
          <a:prstGeom prst="rect">
            <a:avLst/>
          </a:prstGeom>
          <a:noFill/>
        </p:spPr>
        <p:txBody>
          <a:bodyPr wrap="square" rtlCol="0">
            <a:spAutoFit/>
          </a:bodyPr>
          <a:lstStyle/>
          <a:p>
            <a:r>
              <a:rPr lang="en-US" sz="1200" dirty="0"/>
              <a:t>Emergency Services unable to attend due to blocked roads</a:t>
            </a:r>
          </a:p>
          <a:p>
            <a:pPr marL="171450" indent="-171450">
              <a:buFont typeface="Arial" panose="020B0604020202020204" pitchFamily="34" charset="0"/>
              <a:buChar char="•"/>
            </a:pPr>
            <a:r>
              <a:rPr lang="en-US" sz="1200" dirty="0"/>
              <a:t>A360 and B3098 blocked as well as surrounding roads</a:t>
            </a:r>
          </a:p>
          <a:p>
            <a:pPr marL="171450" indent="-171450">
              <a:buFont typeface="Arial" panose="020B0604020202020204" pitchFamily="34" charset="0"/>
              <a:buChar char="•"/>
            </a:pPr>
            <a:r>
              <a:rPr lang="en-US" sz="1200" dirty="0"/>
              <a:t>A360 and B3098 open with village lanes blocked</a:t>
            </a:r>
          </a:p>
          <a:p>
            <a:pPr marL="171450" indent="-171450">
              <a:buFont typeface="Arial" panose="020B0604020202020204" pitchFamily="34" charset="0"/>
              <a:buChar char="•"/>
            </a:pPr>
            <a:endParaRPr lang="en-US" sz="1200" dirty="0"/>
          </a:p>
        </p:txBody>
      </p:sp>
      <p:sp>
        <p:nvSpPr>
          <p:cNvPr id="14" name="TextBox 13">
            <a:extLst>
              <a:ext uri="{FF2B5EF4-FFF2-40B4-BE49-F238E27FC236}">
                <a16:creationId xmlns:a16="http://schemas.microsoft.com/office/drawing/2014/main" id="{172A628A-DD0A-1AF1-2C1F-4CC897F22A95}"/>
              </a:ext>
            </a:extLst>
          </p:cNvPr>
          <p:cNvSpPr txBox="1"/>
          <p:nvPr/>
        </p:nvSpPr>
        <p:spPr>
          <a:xfrm>
            <a:off x="349624" y="4767462"/>
            <a:ext cx="4087900" cy="1015663"/>
          </a:xfrm>
          <a:prstGeom prst="rect">
            <a:avLst/>
          </a:prstGeom>
          <a:noFill/>
        </p:spPr>
        <p:txBody>
          <a:bodyPr wrap="square" rtlCol="0">
            <a:spAutoFit/>
          </a:bodyPr>
          <a:lstStyle/>
          <a:p>
            <a:r>
              <a:rPr lang="en-US" sz="1200" dirty="0"/>
              <a:t>Residents short of food</a:t>
            </a:r>
          </a:p>
          <a:p>
            <a:endParaRPr lang="en-US" sz="1200" dirty="0"/>
          </a:p>
          <a:p>
            <a:endParaRPr lang="en-US" sz="1200" dirty="0"/>
          </a:p>
          <a:p>
            <a:endParaRPr lang="en-US" sz="1200" dirty="0"/>
          </a:p>
          <a:p>
            <a:r>
              <a:rPr lang="en-US" sz="1200" dirty="0"/>
              <a:t>Residents unable to heat their homes</a:t>
            </a:r>
          </a:p>
        </p:txBody>
      </p:sp>
      <p:sp>
        <p:nvSpPr>
          <p:cNvPr id="2" name="TextBox 1">
            <a:extLst>
              <a:ext uri="{FF2B5EF4-FFF2-40B4-BE49-F238E27FC236}">
                <a16:creationId xmlns:a16="http://schemas.microsoft.com/office/drawing/2014/main" id="{3925A573-6AAA-D8C2-0A01-655050065301}"/>
              </a:ext>
            </a:extLst>
          </p:cNvPr>
          <p:cNvSpPr txBox="1"/>
          <p:nvPr/>
        </p:nvSpPr>
        <p:spPr>
          <a:xfrm>
            <a:off x="4706477" y="4767462"/>
            <a:ext cx="4276162"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t>Use local resources 4x4 to shop or collect food</a:t>
            </a:r>
          </a:p>
          <a:p>
            <a:pPr marL="285750" indent="-285750">
              <a:buFont typeface="Arial" panose="020B0604020202020204" pitchFamily="34" charset="0"/>
              <a:buChar char="•"/>
            </a:pPr>
            <a:r>
              <a:rPr lang="en-US" sz="1200" dirty="0"/>
              <a:t>Local resources must carry ropes, blankets, hot drinks and emergency provisions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Open places of safety to provide a warm space for those affected</a:t>
            </a:r>
          </a:p>
          <a:p>
            <a:pPr marL="285750" indent="-285750">
              <a:buFont typeface="Arial" panose="020B0604020202020204" pitchFamily="34" charset="0"/>
              <a:buChar char="•"/>
            </a:pPr>
            <a:r>
              <a:rPr lang="en-US" sz="1200" dirty="0"/>
              <a:t>Hot food from the village shop or Churchill Arms </a:t>
            </a:r>
            <a:endParaRPr lang="en-GB" sz="1200" dirty="0"/>
          </a:p>
        </p:txBody>
      </p:sp>
      <p:sp>
        <p:nvSpPr>
          <p:cNvPr id="3" name="TextBox 2">
            <a:extLst>
              <a:ext uri="{FF2B5EF4-FFF2-40B4-BE49-F238E27FC236}">
                <a16:creationId xmlns:a16="http://schemas.microsoft.com/office/drawing/2014/main" id="{490A221B-891B-EF54-478B-A7F694E86459}"/>
              </a:ext>
            </a:extLst>
          </p:cNvPr>
          <p:cNvSpPr txBox="1"/>
          <p:nvPr/>
        </p:nvSpPr>
        <p:spPr>
          <a:xfrm>
            <a:off x="4693027" y="2455003"/>
            <a:ext cx="4410623" cy="1754326"/>
          </a:xfrm>
          <a:prstGeom prst="rect">
            <a:avLst/>
          </a:prstGeom>
          <a:noFill/>
        </p:spPr>
        <p:txBody>
          <a:bodyPr wrap="square" rtlCol="0">
            <a:spAutoFit/>
          </a:bodyPr>
          <a:lstStyle/>
          <a:p>
            <a:pPr marL="285750" indent="-285750">
              <a:buFont typeface="Arial" panose="020B0604020202020204" pitchFamily="34" charset="0"/>
              <a:buChar char="•"/>
            </a:pPr>
            <a:r>
              <a:rPr lang="en-US" sz="1200" dirty="0"/>
              <a:t>Persons needing an ambulance or fire services must call 999 first</a:t>
            </a:r>
          </a:p>
          <a:p>
            <a:pPr marL="285750" indent="-285750">
              <a:buFont typeface="Arial" panose="020B0604020202020204" pitchFamily="34" charset="0"/>
              <a:buChar char="•"/>
            </a:pPr>
            <a:r>
              <a:rPr lang="en-US" sz="1200" dirty="0"/>
              <a:t>Ask Resilience volunteers to dig a path to patient location</a:t>
            </a:r>
          </a:p>
          <a:p>
            <a:pPr marL="285750" indent="-285750">
              <a:buFont typeface="Arial" panose="020B0604020202020204" pitchFamily="34" charset="0"/>
              <a:buChar char="•"/>
            </a:pPr>
            <a:r>
              <a:rPr lang="en-US" sz="1200" dirty="0"/>
              <a:t>Contact community first aiders to attend in case of ambulance delay</a:t>
            </a:r>
          </a:p>
          <a:p>
            <a:pPr marL="285750" indent="-285750">
              <a:buFont typeface="Arial" panose="020B0604020202020204" pitchFamily="34" charset="0"/>
              <a:buChar char="•"/>
            </a:pPr>
            <a:r>
              <a:rPr lang="en-US" sz="1200" dirty="0"/>
              <a:t>Use local resources to provide 4x4 transport to hospital if appropriate or to transport paramedic to patient location</a:t>
            </a:r>
          </a:p>
          <a:p>
            <a:pPr marL="285750" indent="-285750">
              <a:buFont typeface="Arial" panose="020B0604020202020204" pitchFamily="34" charset="0"/>
              <a:buChar char="•"/>
            </a:pPr>
            <a:r>
              <a:rPr lang="en-US" sz="1200" dirty="0"/>
              <a:t>Local resources must carry ropes, blankets, hot drinks and emergency provisions</a:t>
            </a:r>
            <a:endParaRPr lang="en-GB" sz="1200" dirty="0"/>
          </a:p>
        </p:txBody>
      </p:sp>
    </p:spTree>
    <p:extLst>
      <p:ext uri="{BB962C8B-B14F-4D97-AF65-F5344CB8AC3E}">
        <p14:creationId xmlns:p14="http://schemas.microsoft.com/office/powerpoint/2010/main" val="141139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A9180-35A3-3138-F277-DBBD4F4FE86E}"/>
              </a:ext>
            </a:extLst>
          </p:cNvPr>
          <p:cNvSpPr txBox="1"/>
          <p:nvPr/>
        </p:nvSpPr>
        <p:spPr>
          <a:xfrm>
            <a:off x="403412" y="259976"/>
            <a:ext cx="3212482" cy="369332"/>
          </a:xfrm>
          <a:prstGeom prst="rect">
            <a:avLst/>
          </a:prstGeom>
          <a:noFill/>
        </p:spPr>
        <p:txBody>
          <a:bodyPr wrap="none" rtlCol="0">
            <a:spAutoFit/>
          </a:bodyPr>
          <a:lstStyle/>
          <a:p>
            <a:r>
              <a:rPr lang="en-US" dirty="0"/>
              <a:t>Gritting Routes for Snow and Ice</a:t>
            </a:r>
            <a:endParaRPr lang="en-GB" dirty="0"/>
          </a:p>
        </p:txBody>
      </p:sp>
      <p:grpSp>
        <p:nvGrpSpPr>
          <p:cNvPr id="9" name="Group 8">
            <a:extLst>
              <a:ext uri="{FF2B5EF4-FFF2-40B4-BE49-F238E27FC236}">
                <a16:creationId xmlns:a16="http://schemas.microsoft.com/office/drawing/2014/main" id="{B9649344-9101-6093-78B6-BBDCBF9004CB}"/>
              </a:ext>
            </a:extLst>
          </p:cNvPr>
          <p:cNvGrpSpPr/>
          <p:nvPr/>
        </p:nvGrpSpPr>
        <p:grpSpPr>
          <a:xfrm>
            <a:off x="167451" y="734994"/>
            <a:ext cx="5453422" cy="5988535"/>
            <a:chOff x="1323898" y="708100"/>
            <a:chExt cx="5453422" cy="5988535"/>
          </a:xfrm>
        </p:grpSpPr>
        <p:pic>
          <p:nvPicPr>
            <p:cNvPr id="4" name="Picture 3">
              <a:extLst>
                <a:ext uri="{FF2B5EF4-FFF2-40B4-BE49-F238E27FC236}">
                  <a16:creationId xmlns:a16="http://schemas.microsoft.com/office/drawing/2014/main" id="{83DBE0ED-D538-038A-8732-C25CCFC9DB16}"/>
                </a:ext>
              </a:extLst>
            </p:cNvPr>
            <p:cNvPicPr>
              <a:picLocks noChangeAspect="1"/>
            </p:cNvPicPr>
            <p:nvPr/>
          </p:nvPicPr>
          <p:blipFill>
            <a:blip r:embed="rId2"/>
            <a:stretch>
              <a:fillRect/>
            </a:stretch>
          </p:blipFill>
          <p:spPr>
            <a:xfrm>
              <a:off x="1323898" y="708100"/>
              <a:ext cx="5453422" cy="5988535"/>
            </a:xfrm>
            <a:prstGeom prst="rect">
              <a:avLst/>
            </a:prstGeom>
          </p:spPr>
        </p:pic>
        <p:sp>
          <p:nvSpPr>
            <p:cNvPr id="5" name="Freeform: Shape 4">
              <a:extLst>
                <a:ext uri="{FF2B5EF4-FFF2-40B4-BE49-F238E27FC236}">
                  <a16:creationId xmlns:a16="http://schemas.microsoft.com/office/drawing/2014/main" id="{81165768-6837-F1EE-775D-5E42DE0E4C3E}"/>
                </a:ext>
              </a:extLst>
            </p:cNvPr>
            <p:cNvSpPr/>
            <p:nvPr/>
          </p:nvSpPr>
          <p:spPr>
            <a:xfrm>
              <a:off x="1344706" y="1344706"/>
              <a:ext cx="5316070" cy="2187388"/>
            </a:xfrm>
            <a:custGeom>
              <a:avLst/>
              <a:gdLst>
                <a:gd name="connsiteX0" fmla="*/ 5316070 w 5316070"/>
                <a:gd name="connsiteY0" fmla="*/ 0 h 2187388"/>
                <a:gd name="connsiteX1" fmla="*/ 5271247 w 5316070"/>
                <a:gd name="connsiteY1" fmla="*/ 8965 h 2187388"/>
                <a:gd name="connsiteX2" fmla="*/ 5244353 w 5316070"/>
                <a:gd name="connsiteY2" fmla="*/ 17929 h 2187388"/>
                <a:gd name="connsiteX3" fmla="*/ 5091953 w 5316070"/>
                <a:gd name="connsiteY3" fmla="*/ 35859 h 2187388"/>
                <a:gd name="connsiteX4" fmla="*/ 5020235 w 5316070"/>
                <a:gd name="connsiteY4" fmla="*/ 62753 h 2187388"/>
                <a:gd name="connsiteX5" fmla="*/ 4993341 w 5316070"/>
                <a:gd name="connsiteY5" fmla="*/ 71718 h 2187388"/>
                <a:gd name="connsiteX6" fmla="*/ 4957482 w 5316070"/>
                <a:gd name="connsiteY6" fmla="*/ 224118 h 2187388"/>
                <a:gd name="connsiteX7" fmla="*/ 4948518 w 5316070"/>
                <a:gd name="connsiteY7" fmla="*/ 251012 h 2187388"/>
                <a:gd name="connsiteX8" fmla="*/ 4921623 w 5316070"/>
                <a:gd name="connsiteY8" fmla="*/ 268941 h 2187388"/>
                <a:gd name="connsiteX9" fmla="*/ 4867835 w 5316070"/>
                <a:gd name="connsiteY9" fmla="*/ 313765 h 2187388"/>
                <a:gd name="connsiteX10" fmla="*/ 4831976 w 5316070"/>
                <a:gd name="connsiteY10" fmla="*/ 322729 h 2187388"/>
                <a:gd name="connsiteX11" fmla="*/ 4769223 w 5316070"/>
                <a:gd name="connsiteY11" fmla="*/ 367553 h 2187388"/>
                <a:gd name="connsiteX12" fmla="*/ 4760259 w 5316070"/>
                <a:gd name="connsiteY12" fmla="*/ 430306 h 2187388"/>
                <a:gd name="connsiteX13" fmla="*/ 4742329 w 5316070"/>
                <a:gd name="connsiteY13" fmla="*/ 466165 h 2187388"/>
                <a:gd name="connsiteX14" fmla="*/ 4697506 w 5316070"/>
                <a:gd name="connsiteY14" fmla="*/ 546847 h 2187388"/>
                <a:gd name="connsiteX15" fmla="*/ 4679576 w 5316070"/>
                <a:gd name="connsiteY15" fmla="*/ 869576 h 2187388"/>
                <a:gd name="connsiteX16" fmla="*/ 4661647 w 5316070"/>
                <a:gd name="connsiteY16" fmla="*/ 923365 h 2187388"/>
                <a:gd name="connsiteX17" fmla="*/ 4643718 w 5316070"/>
                <a:gd name="connsiteY17" fmla="*/ 1039906 h 2187388"/>
                <a:gd name="connsiteX18" fmla="*/ 4634753 w 5316070"/>
                <a:gd name="connsiteY18" fmla="*/ 1084729 h 2187388"/>
                <a:gd name="connsiteX19" fmla="*/ 4607859 w 5316070"/>
                <a:gd name="connsiteY19" fmla="*/ 1111623 h 2187388"/>
                <a:gd name="connsiteX20" fmla="*/ 4500282 w 5316070"/>
                <a:gd name="connsiteY20" fmla="*/ 1156447 h 2187388"/>
                <a:gd name="connsiteX21" fmla="*/ 4455459 w 5316070"/>
                <a:gd name="connsiteY21" fmla="*/ 1192306 h 2187388"/>
                <a:gd name="connsiteX22" fmla="*/ 4419600 w 5316070"/>
                <a:gd name="connsiteY22" fmla="*/ 1201270 h 2187388"/>
                <a:gd name="connsiteX23" fmla="*/ 4383741 w 5316070"/>
                <a:gd name="connsiteY23" fmla="*/ 1219200 h 2187388"/>
                <a:gd name="connsiteX24" fmla="*/ 4356847 w 5316070"/>
                <a:gd name="connsiteY24" fmla="*/ 1281953 h 2187388"/>
                <a:gd name="connsiteX25" fmla="*/ 4338918 w 5316070"/>
                <a:gd name="connsiteY25" fmla="*/ 1308847 h 2187388"/>
                <a:gd name="connsiteX26" fmla="*/ 4320988 w 5316070"/>
                <a:gd name="connsiteY26" fmla="*/ 1362635 h 2187388"/>
                <a:gd name="connsiteX27" fmla="*/ 4276165 w 5316070"/>
                <a:gd name="connsiteY27" fmla="*/ 1443318 h 2187388"/>
                <a:gd name="connsiteX28" fmla="*/ 4240306 w 5316070"/>
                <a:gd name="connsiteY28" fmla="*/ 1452282 h 2187388"/>
                <a:gd name="connsiteX29" fmla="*/ 4204447 w 5316070"/>
                <a:gd name="connsiteY29" fmla="*/ 1479176 h 2187388"/>
                <a:gd name="connsiteX30" fmla="*/ 4177553 w 5316070"/>
                <a:gd name="connsiteY30" fmla="*/ 1497106 h 2187388"/>
                <a:gd name="connsiteX31" fmla="*/ 4159623 w 5316070"/>
                <a:gd name="connsiteY31" fmla="*/ 1524000 h 2187388"/>
                <a:gd name="connsiteX32" fmla="*/ 4105835 w 5316070"/>
                <a:gd name="connsiteY32" fmla="*/ 1577788 h 2187388"/>
                <a:gd name="connsiteX33" fmla="*/ 4034118 w 5316070"/>
                <a:gd name="connsiteY33" fmla="*/ 1595718 h 2187388"/>
                <a:gd name="connsiteX34" fmla="*/ 3980329 w 5316070"/>
                <a:gd name="connsiteY34" fmla="*/ 1640541 h 2187388"/>
                <a:gd name="connsiteX35" fmla="*/ 3935506 w 5316070"/>
                <a:gd name="connsiteY35" fmla="*/ 1658470 h 2187388"/>
                <a:gd name="connsiteX36" fmla="*/ 3630706 w 5316070"/>
                <a:gd name="connsiteY36" fmla="*/ 1667435 h 2187388"/>
                <a:gd name="connsiteX37" fmla="*/ 3558988 w 5316070"/>
                <a:gd name="connsiteY37" fmla="*/ 1676400 h 2187388"/>
                <a:gd name="connsiteX38" fmla="*/ 3478306 w 5316070"/>
                <a:gd name="connsiteY38" fmla="*/ 1694329 h 2187388"/>
                <a:gd name="connsiteX39" fmla="*/ 3182470 w 5316070"/>
                <a:gd name="connsiteY39" fmla="*/ 1712259 h 2187388"/>
                <a:gd name="connsiteX40" fmla="*/ 3146612 w 5316070"/>
                <a:gd name="connsiteY40" fmla="*/ 1721223 h 2187388"/>
                <a:gd name="connsiteX41" fmla="*/ 3083859 w 5316070"/>
                <a:gd name="connsiteY41" fmla="*/ 1748118 h 2187388"/>
                <a:gd name="connsiteX42" fmla="*/ 2949388 w 5316070"/>
                <a:gd name="connsiteY42" fmla="*/ 1775012 h 2187388"/>
                <a:gd name="connsiteX43" fmla="*/ 2904565 w 5316070"/>
                <a:gd name="connsiteY43" fmla="*/ 1801906 h 2187388"/>
                <a:gd name="connsiteX44" fmla="*/ 2877670 w 5316070"/>
                <a:gd name="connsiteY44" fmla="*/ 1810870 h 2187388"/>
                <a:gd name="connsiteX45" fmla="*/ 2788023 w 5316070"/>
                <a:gd name="connsiteY45" fmla="*/ 1864659 h 2187388"/>
                <a:gd name="connsiteX46" fmla="*/ 2725270 w 5316070"/>
                <a:gd name="connsiteY46" fmla="*/ 1891553 h 2187388"/>
                <a:gd name="connsiteX47" fmla="*/ 2698376 w 5316070"/>
                <a:gd name="connsiteY47" fmla="*/ 1900518 h 2187388"/>
                <a:gd name="connsiteX48" fmla="*/ 2626659 w 5316070"/>
                <a:gd name="connsiteY48" fmla="*/ 1936376 h 2187388"/>
                <a:gd name="connsiteX49" fmla="*/ 2599765 w 5316070"/>
                <a:gd name="connsiteY49" fmla="*/ 1954306 h 2187388"/>
                <a:gd name="connsiteX50" fmla="*/ 2572870 w 5316070"/>
                <a:gd name="connsiteY50" fmla="*/ 1963270 h 2187388"/>
                <a:gd name="connsiteX51" fmla="*/ 2447365 w 5316070"/>
                <a:gd name="connsiteY51" fmla="*/ 1990165 h 2187388"/>
                <a:gd name="connsiteX52" fmla="*/ 2312894 w 5316070"/>
                <a:gd name="connsiteY52" fmla="*/ 2008094 h 2187388"/>
                <a:gd name="connsiteX53" fmla="*/ 2124635 w 5316070"/>
                <a:gd name="connsiteY53" fmla="*/ 2043953 h 2187388"/>
                <a:gd name="connsiteX54" fmla="*/ 2061882 w 5316070"/>
                <a:gd name="connsiteY54" fmla="*/ 2034988 h 2187388"/>
                <a:gd name="connsiteX55" fmla="*/ 2034988 w 5316070"/>
                <a:gd name="connsiteY55" fmla="*/ 2026023 h 2187388"/>
                <a:gd name="connsiteX56" fmla="*/ 1918447 w 5316070"/>
                <a:gd name="connsiteY56" fmla="*/ 2052918 h 2187388"/>
                <a:gd name="connsiteX57" fmla="*/ 1586753 w 5316070"/>
                <a:gd name="connsiteY57" fmla="*/ 2142565 h 2187388"/>
                <a:gd name="connsiteX58" fmla="*/ 1506070 w 5316070"/>
                <a:gd name="connsiteY58" fmla="*/ 2169459 h 2187388"/>
                <a:gd name="connsiteX59" fmla="*/ 1479176 w 5316070"/>
                <a:gd name="connsiteY59" fmla="*/ 2178423 h 2187388"/>
                <a:gd name="connsiteX60" fmla="*/ 1443318 w 5316070"/>
                <a:gd name="connsiteY60" fmla="*/ 2187388 h 2187388"/>
                <a:gd name="connsiteX61" fmla="*/ 1281953 w 5316070"/>
                <a:gd name="connsiteY61" fmla="*/ 2178423 h 2187388"/>
                <a:gd name="connsiteX62" fmla="*/ 860612 w 5316070"/>
                <a:gd name="connsiteY62" fmla="*/ 2160494 h 2187388"/>
                <a:gd name="connsiteX63" fmla="*/ 833718 w 5316070"/>
                <a:gd name="connsiteY63" fmla="*/ 2151529 h 2187388"/>
                <a:gd name="connsiteX64" fmla="*/ 779929 w 5316070"/>
                <a:gd name="connsiteY64" fmla="*/ 2088776 h 2187388"/>
                <a:gd name="connsiteX65" fmla="*/ 753035 w 5316070"/>
                <a:gd name="connsiteY65" fmla="*/ 2070847 h 2187388"/>
                <a:gd name="connsiteX66" fmla="*/ 726141 w 5316070"/>
                <a:gd name="connsiteY66" fmla="*/ 2043953 h 2187388"/>
                <a:gd name="connsiteX67" fmla="*/ 681318 w 5316070"/>
                <a:gd name="connsiteY67" fmla="*/ 2017059 h 2187388"/>
                <a:gd name="connsiteX68" fmla="*/ 654423 w 5316070"/>
                <a:gd name="connsiteY68" fmla="*/ 1999129 h 2187388"/>
                <a:gd name="connsiteX69" fmla="*/ 555812 w 5316070"/>
                <a:gd name="connsiteY69" fmla="*/ 1990165 h 2187388"/>
                <a:gd name="connsiteX70" fmla="*/ 448235 w 5316070"/>
                <a:gd name="connsiteY70" fmla="*/ 1963270 h 2187388"/>
                <a:gd name="connsiteX71" fmla="*/ 403412 w 5316070"/>
                <a:gd name="connsiteY71" fmla="*/ 1954306 h 2187388"/>
                <a:gd name="connsiteX72" fmla="*/ 134470 w 5316070"/>
                <a:gd name="connsiteY72" fmla="*/ 1945341 h 2187388"/>
                <a:gd name="connsiteX73" fmla="*/ 0 w 5316070"/>
                <a:gd name="connsiteY73" fmla="*/ 1927412 h 2187388"/>
                <a:gd name="connsiteX74" fmla="*/ 17929 w 5316070"/>
                <a:gd name="connsiteY74" fmla="*/ 1954306 h 21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316070" h="2187388">
                  <a:moveTo>
                    <a:pt x="5316070" y="0"/>
                  </a:moveTo>
                  <a:cubicBezTo>
                    <a:pt x="5301129" y="2988"/>
                    <a:pt x="5286029" y="5270"/>
                    <a:pt x="5271247" y="8965"/>
                  </a:cubicBezTo>
                  <a:cubicBezTo>
                    <a:pt x="5262080" y="11257"/>
                    <a:pt x="5253698" y="16527"/>
                    <a:pt x="5244353" y="17929"/>
                  </a:cubicBezTo>
                  <a:cubicBezTo>
                    <a:pt x="5193769" y="25517"/>
                    <a:pt x="5142753" y="29882"/>
                    <a:pt x="5091953" y="35859"/>
                  </a:cubicBezTo>
                  <a:lnTo>
                    <a:pt x="5020235" y="62753"/>
                  </a:lnTo>
                  <a:cubicBezTo>
                    <a:pt x="5011354" y="65982"/>
                    <a:pt x="4996766" y="62911"/>
                    <a:pt x="4993341" y="71718"/>
                  </a:cubicBezTo>
                  <a:cubicBezTo>
                    <a:pt x="4974426" y="120357"/>
                    <a:pt x="4973984" y="174608"/>
                    <a:pt x="4957482" y="224118"/>
                  </a:cubicBezTo>
                  <a:cubicBezTo>
                    <a:pt x="4954494" y="233083"/>
                    <a:pt x="4954421" y="243633"/>
                    <a:pt x="4948518" y="251012"/>
                  </a:cubicBezTo>
                  <a:cubicBezTo>
                    <a:pt x="4941787" y="259425"/>
                    <a:pt x="4930128" y="262326"/>
                    <a:pt x="4921623" y="268941"/>
                  </a:cubicBezTo>
                  <a:cubicBezTo>
                    <a:pt x="4903200" y="283270"/>
                    <a:pt x="4887848" y="301757"/>
                    <a:pt x="4867835" y="313765"/>
                  </a:cubicBezTo>
                  <a:cubicBezTo>
                    <a:pt x="4857270" y="320104"/>
                    <a:pt x="4843929" y="319741"/>
                    <a:pt x="4831976" y="322729"/>
                  </a:cubicBezTo>
                  <a:cubicBezTo>
                    <a:pt x="4813512" y="331962"/>
                    <a:pt x="4778308" y="344840"/>
                    <a:pt x="4769223" y="367553"/>
                  </a:cubicBezTo>
                  <a:cubicBezTo>
                    <a:pt x="4761375" y="387172"/>
                    <a:pt x="4765819" y="409921"/>
                    <a:pt x="4760259" y="430306"/>
                  </a:cubicBezTo>
                  <a:cubicBezTo>
                    <a:pt x="4756743" y="443199"/>
                    <a:pt x="4747292" y="453757"/>
                    <a:pt x="4742329" y="466165"/>
                  </a:cubicBezTo>
                  <a:cubicBezTo>
                    <a:pt x="4713077" y="539294"/>
                    <a:pt x="4742670" y="501683"/>
                    <a:pt x="4697506" y="546847"/>
                  </a:cubicBezTo>
                  <a:cubicBezTo>
                    <a:pt x="4655570" y="672651"/>
                    <a:pt x="4707328" y="508795"/>
                    <a:pt x="4679576" y="869576"/>
                  </a:cubicBezTo>
                  <a:cubicBezTo>
                    <a:pt x="4678126" y="888420"/>
                    <a:pt x="4667623" y="905435"/>
                    <a:pt x="4661647" y="923365"/>
                  </a:cubicBezTo>
                  <a:cubicBezTo>
                    <a:pt x="4641965" y="1120181"/>
                    <a:pt x="4665254" y="953759"/>
                    <a:pt x="4643718" y="1039906"/>
                  </a:cubicBezTo>
                  <a:cubicBezTo>
                    <a:pt x="4640023" y="1054688"/>
                    <a:pt x="4641567" y="1071101"/>
                    <a:pt x="4634753" y="1084729"/>
                  </a:cubicBezTo>
                  <a:cubicBezTo>
                    <a:pt x="4629083" y="1096068"/>
                    <a:pt x="4619045" y="1105657"/>
                    <a:pt x="4607859" y="1111623"/>
                  </a:cubicBezTo>
                  <a:cubicBezTo>
                    <a:pt x="4573582" y="1129904"/>
                    <a:pt x="4500282" y="1156447"/>
                    <a:pt x="4500282" y="1156447"/>
                  </a:cubicBezTo>
                  <a:cubicBezTo>
                    <a:pt x="4485341" y="1168400"/>
                    <a:pt x="4472185" y="1183014"/>
                    <a:pt x="4455459" y="1192306"/>
                  </a:cubicBezTo>
                  <a:cubicBezTo>
                    <a:pt x="4444689" y="1198289"/>
                    <a:pt x="4431136" y="1196944"/>
                    <a:pt x="4419600" y="1201270"/>
                  </a:cubicBezTo>
                  <a:cubicBezTo>
                    <a:pt x="4407087" y="1205962"/>
                    <a:pt x="4395694" y="1213223"/>
                    <a:pt x="4383741" y="1219200"/>
                  </a:cubicBezTo>
                  <a:cubicBezTo>
                    <a:pt x="4373684" y="1249371"/>
                    <a:pt x="4374570" y="1250937"/>
                    <a:pt x="4356847" y="1281953"/>
                  </a:cubicBezTo>
                  <a:cubicBezTo>
                    <a:pt x="4351502" y="1291308"/>
                    <a:pt x="4343294" y="1299001"/>
                    <a:pt x="4338918" y="1308847"/>
                  </a:cubicBezTo>
                  <a:cubicBezTo>
                    <a:pt x="4331242" y="1326117"/>
                    <a:pt x="4326965" y="1344706"/>
                    <a:pt x="4320988" y="1362635"/>
                  </a:cubicBezTo>
                  <a:cubicBezTo>
                    <a:pt x="4310510" y="1394067"/>
                    <a:pt x="4305175" y="1417934"/>
                    <a:pt x="4276165" y="1443318"/>
                  </a:cubicBezTo>
                  <a:cubicBezTo>
                    <a:pt x="4266893" y="1451431"/>
                    <a:pt x="4252259" y="1449294"/>
                    <a:pt x="4240306" y="1452282"/>
                  </a:cubicBezTo>
                  <a:cubicBezTo>
                    <a:pt x="4228353" y="1461247"/>
                    <a:pt x="4216605" y="1470492"/>
                    <a:pt x="4204447" y="1479176"/>
                  </a:cubicBezTo>
                  <a:cubicBezTo>
                    <a:pt x="4195680" y="1485438"/>
                    <a:pt x="4185172" y="1489487"/>
                    <a:pt x="4177553" y="1497106"/>
                  </a:cubicBezTo>
                  <a:cubicBezTo>
                    <a:pt x="4169934" y="1504725"/>
                    <a:pt x="4166781" y="1515947"/>
                    <a:pt x="4159623" y="1524000"/>
                  </a:cubicBezTo>
                  <a:cubicBezTo>
                    <a:pt x="4142777" y="1542951"/>
                    <a:pt x="4130434" y="1571638"/>
                    <a:pt x="4105835" y="1577788"/>
                  </a:cubicBezTo>
                  <a:lnTo>
                    <a:pt x="4034118" y="1595718"/>
                  </a:lnTo>
                  <a:cubicBezTo>
                    <a:pt x="4016188" y="1610659"/>
                    <a:pt x="4000019" y="1628011"/>
                    <a:pt x="3980329" y="1640541"/>
                  </a:cubicBezTo>
                  <a:cubicBezTo>
                    <a:pt x="3966753" y="1649180"/>
                    <a:pt x="3951551" y="1657236"/>
                    <a:pt x="3935506" y="1658470"/>
                  </a:cubicBezTo>
                  <a:cubicBezTo>
                    <a:pt x="3834161" y="1666266"/>
                    <a:pt x="3732306" y="1664447"/>
                    <a:pt x="3630706" y="1667435"/>
                  </a:cubicBezTo>
                  <a:cubicBezTo>
                    <a:pt x="3606800" y="1670423"/>
                    <a:pt x="3582752" y="1672439"/>
                    <a:pt x="3558988" y="1676400"/>
                  </a:cubicBezTo>
                  <a:cubicBezTo>
                    <a:pt x="3523729" y="1682277"/>
                    <a:pt x="3516188" y="1691338"/>
                    <a:pt x="3478306" y="1694329"/>
                  </a:cubicBezTo>
                  <a:cubicBezTo>
                    <a:pt x="3379819" y="1702104"/>
                    <a:pt x="3182470" y="1712259"/>
                    <a:pt x="3182470" y="1712259"/>
                  </a:cubicBezTo>
                  <a:cubicBezTo>
                    <a:pt x="3170517" y="1715247"/>
                    <a:pt x="3158148" y="1716897"/>
                    <a:pt x="3146612" y="1721223"/>
                  </a:cubicBezTo>
                  <a:cubicBezTo>
                    <a:pt x="3106748" y="1736172"/>
                    <a:pt x="3120286" y="1740023"/>
                    <a:pt x="3083859" y="1748118"/>
                  </a:cubicBezTo>
                  <a:cubicBezTo>
                    <a:pt x="3039236" y="1758034"/>
                    <a:pt x="2949388" y="1775012"/>
                    <a:pt x="2949388" y="1775012"/>
                  </a:cubicBezTo>
                  <a:cubicBezTo>
                    <a:pt x="2934447" y="1783977"/>
                    <a:pt x="2920150" y="1794114"/>
                    <a:pt x="2904565" y="1801906"/>
                  </a:cubicBezTo>
                  <a:cubicBezTo>
                    <a:pt x="2896113" y="1806132"/>
                    <a:pt x="2885875" y="1806182"/>
                    <a:pt x="2877670" y="1810870"/>
                  </a:cubicBezTo>
                  <a:cubicBezTo>
                    <a:pt x="2758950" y="1878711"/>
                    <a:pt x="2944834" y="1792286"/>
                    <a:pt x="2788023" y="1864659"/>
                  </a:cubicBezTo>
                  <a:cubicBezTo>
                    <a:pt x="2767360" y="1874196"/>
                    <a:pt x="2746400" y="1883101"/>
                    <a:pt x="2725270" y="1891553"/>
                  </a:cubicBezTo>
                  <a:cubicBezTo>
                    <a:pt x="2716496" y="1895063"/>
                    <a:pt x="2706979" y="1896608"/>
                    <a:pt x="2698376" y="1900518"/>
                  </a:cubicBezTo>
                  <a:cubicBezTo>
                    <a:pt x="2674044" y="1911578"/>
                    <a:pt x="2650123" y="1923578"/>
                    <a:pt x="2626659" y="1936376"/>
                  </a:cubicBezTo>
                  <a:cubicBezTo>
                    <a:pt x="2617200" y="1941535"/>
                    <a:pt x="2609402" y="1949488"/>
                    <a:pt x="2599765" y="1954306"/>
                  </a:cubicBezTo>
                  <a:cubicBezTo>
                    <a:pt x="2591313" y="1958532"/>
                    <a:pt x="2581987" y="1960784"/>
                    <a:pt x="2572870" y="1963270"/>
                  </a:cubicBezTo>
                  <a:cubicBezTo>
                    <a:pt x="2518562" y="1978081"/>
                    <a:pt x="2499610" y="1982702"/>
                    <a:pt x="2447365" y="1990165"/>
                  </a:cubicBezTo>
                  <a:cubicBezTo>
                    <a:pt x="2402599" y="1996560"/>
                    <a:pt x="2357499" y="2000660"/>
                    <a:pt x="2312894" y="2008094"/>
                  </a:cubicBezTo>
                  <a:cubicBezTo>
                    <a:pt x="2249882" y="2018596"/>
                    <a:pt x="2124635" y="2043953"/>
                    <a:pt x="2124635" y="2043953"/>
                  </a:cubicBezTo>
                  <a:cubicBezTo>
                    <a:pt x="2103717" y="2040965"/>
                    <a:pt x="2082602" y="2039132"/>
                    <a:pt x="2061882" y="2034988"/>
                  </a:cubicBezTo>
                  <a:cubicBezTo>
                    <a:pt x="2052616" y="2033135"/>
                    <a:pt x="2044365" y="2024851"/>
                    <a:pt x="2034988" y="2026023"/>
                  </a:cubicBezTo>
                  <a:cubicBezTo>
                    <a:pt x="1995428" y="2030968"/>
                    <a:pt x="1957294" y="2043953"/>
                    <a:pt x="1918447" y="2052918"/>
                  </a:cubicBezTo>
                  <a:cubicBezTo>
                    <a:pt x="1838406" y="2212998"/>
                    <a:pt x="1909266" y="2123018"/>
                    <a:pt x="1586753" y="2142565"/>
                  </a:cubicBezTo>
                  <a:lnTo>
                    <a:pt x="1506070" y="2169459"/>
                  </a:lnTo>
                  <a:cubicBezTo>
                    <a:pt x="1497105" y="2172447"/>
                    <a:pt x="1488343" y="2176131"/>
                    <a:pt x="1479176" y="2178423"/>
                  </a:cubicBezTo>
                  <a:lnTo>
                    <a:pt x="1443318" y="2187388"/>
                  </a:lnTo>
                  <a:lnTo>
                    <a:pt x="1281953" y="2178423"/>
                  </a:lnTo>
                  <a:cubicBezTo>
                    <a:pt x="865086" y="2162984"/>
                    <a:pt x="1085151" y="2180908"/>
                    <a:pt x="860612" y="2160494"/>
                  </a:cubicBezTo>
                  <a:cubicBezTo>
                    <a:pt x="851647" y="2157506"/>
                    <a:pt x="841407" y="2157022"/>
                    <a:pt x="833718" y="2151529"/>
                  </a:cubicBezTo>
                  <a:cubicBezTo>
                    <a:pt x="758744" y="2097976"/>
                    <a:pt x="827311" y="2136157"/>
                    <a:pt x="779929" y="2088776"/>
                  </a:cubicBezTo>
                  <a:cubicBezTo>
                    <a:pt x="772310" y="2081158"/>
                    <a:pt x="761312" y="2077744"/>
                    <a:pt x="753035" y="2070847"/>
                  </a:cubicBezTo>
                  <a:cubicBezTo>
                    <a:pt x="743295" y="2062731"/>
                    <a:pt x="736283" y="2051560"/>
                    <a:pt x="726141" y="2043953"/>
                  </a:cubicBezTo>
                  <a:cubicBezTo>
                    <a:pt x="712202" y="2033499"/>
                    <a:pt x="696094" y="2026294"/>
                    <a:pt x="681318" y="2017059"/>
                  </a:cubicBezTo>
                  <a:cubicBezTo>
                    <a:pt x="672181" y="2011348"/>
                    <a:pt x="664958" y="2001387"/>
                    <a:pt x="654423" y="1999129"/>
                  </a:cubicBezTo>
                  <a:cubicBezTo>
                    <a:pt x="622150" y="1992213"/>
                    <a:pt x="588682" y="1993153"/>
                    <a:pt x="555812" y="1990165"/>
                  </a:cubicBezTo>
                  <a:lnTo>
                    <a:pt x="448235" y="1963270"/>
                  </a:lnTo>
                  <a:cubicBezTo>
                    <a:pt x="433403" y="1959780"/>
                    <a:pt x="418624" y="1955175"/>
                    <a:pt x="403412" y="1954306"/>
                  </a:cubicBezTo>
                  <a:cubicBezTo>
                    <a:pt x="313861" y="1949189"/>
                    <a:pt x="224117" y="1948329"/>
                    <a:pt x="134470" y="1945341"/>
                  </a:cubicBezTo>
                  <a:cubicBezTo>
                    <a:pt x="66" y="1897340"/>
                    <a:pt x="23013" y="1858375"/>
                    <a:pt x="0" y="1927412"/>
                  </a:cubicBezTo>
                  <a:cubicBezTo>
                    <a:pt x="9910" y="1957141"/>
                    <a:pt x="-485" y="1954306"/>
                    <a:pt x="17929" y="1954306"/>
                  </a:cubicBez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6" name="Freeform: Shape 5">
              <a:extLst>
                <a:ext uri="{FF2B5EF4-FFF2-40B4-BE49-F238E27FC236}">
                  <a16:creationId xmlns:a16="http://schemas.microsoft.com/office/drawing/2014/main" id="{62DB096D-9CEA-1443-4DB9-E01275FBE2C8}"/>
                </a:ext>
              </a:extLst>
            </p:cNvPr>
            <p:cNvSpPr/>
            <p:nvPr/>
          </p:nvSpPr>
          <p:spPr>
            <a:xfrm>
              <a:off x="3469341" y="995082"/>
              <a:ext cx="1650275" cy="5611906"/>
            </a:xfrm>
            <a:custGeom>
              <a:avLst/>
              <a:gdLst>
                <a:gd name="connsiteX0" fmla="*/ 53788 w 1650275"/>
                <a:gd name="connsiteY0" fmla="*/ 0 h 5611906"/>
                <a:gd name="connsiteX1" fmla="*/ 44824 w 1650275"/>
                <a:gd name="connsiteY1" fmla="*/ 170330 h 5611906"/>
                <a:gd name="connsiteX2" fmla="*/ 35859 w 1650275"/>
                <a:gd name="connsiteY2" fmla="*/ 215153 h 5611906"/>
                <a:gd name="connsiteX3" fmla="*/ 26894 w 1650275"/>
                <a:gd name="connsiteY3" fmla="*/ 349624 h 5611906"/>
                <a:gd name="connsiteX4" fmla="*/ 0 w 1650275"/>
                <a:gd name="connsiteY4" fmla="*/ 385483 h 5611906"/>
                <a:gd name="connsiteX5" fmla="*/ 8965 w 1650275"/>
                <a:gd name="connsiteY5" fmla="*/ 430306 h 5611906"/>
                <a:gd name="connsiteX6" fmla="*/ 26894 w 1650275"/>
                <a:gd name="connsiteY6" fmla="*/ 466165 h 5611906"/>
                <a:gd name="connsiteX7" fmla="*/ 44824 w 1650275"/>
                <a:gd name="connsiteY7" fmla="*/ 510989 h 5611906"/>
                <a:gd name="connsiteX8" fmla="*/ 53788 w 1650275"/>
                <a:gd name="connsiteY8" fmla="*/ 573742 h 5611906"/>
                <a:gd name="connsiteX9" fmla="*/ 107577 w 1650275"/>
                <a:gd name="connsiteY9" fmla="*/ 654424 h 5611906"/>
                <a:gd name="connsiteX10" fmla="*/ 125506 w 1650275"/>
                <a:gd name="connsiteY10" fmla="*/ 726142 h 5611906"/>
                <a:gd name="connsiteX11" fmla="*/ 116541 w 1650275"/>
                <a:gd name="connsiteY11" fmla="*/ 806824 h 5611906"/>
                <a:gd name="connsiteX12" fmla="*/ 98612 w 1650275"/>
                <a:gd name="connsiteY12" fmla="*/ 833718 h 5611906"/>
                <a:gd name="connsiteX13" fmla="*/ 71718 w 1650275"/>
                <a:gd name="connsiteY13" fmla="*/ 896471 h 5611906"/>
                <a:gd name="connsiteX14" fmla="*/ 71718 w 1650275"/>
                <a:gd name="connsiteY14" fmla="*/ 1075765 h 5611906"/>
                <a:gd name="connsiteX15" fmla="*/ 80683 w 1650275"/>
                <a:gd name="connsiteY15" fmla="*/ 1255059 h 5611906"/>
                <a:gd name="connsiteX16" fmla="*/ 107577 w 1650275"/>
                <a:gd name="connsiteY16" fmla="*/ 1344706 h 5611906"/>
                <a:gd name="connsiteX17" fmla="*/ 116541 w 1650275"/>
                <a:gd name="connsiteY17" fmla="*/ 1380565 h 5611906"/>
                <a:gd name="connsiteX18" fmla="*/ 170330 w 1650275"/>
                <a:gd name="connsiteY18" fmla="*/ 1497106 h 5611906"/>
                <a:gd name="connsiteX19" fmla="*/ 188259 w 1650275"/>
                <a:gd name="connsiteY19" fmla="*/ 1515036 h 5611906"/>
                <a:gd name="connsiteX20" fmla="*/ 251012 w 1650275"/>
                <a:gd name="connsiteY20" fmla="*/ 1640542 h 5611906"/>
                <a:gd name="connsiteX21" fmla="*/ 295835 w 1650275"/>
                <a:gd name="connsiteY21" fmla="*/ 1721224 h 5611906"/>
                <a:gd name="connsiteX22" fmla="*/ 313765 w 1650275"/>
                <a:gd name="connsiteY22" fmla="*/ 1766047 h 5611906"/>
                <a:gd name="connsiteX23" fmla="*/ 331694 w 1650275"/>
                <a:gd name="connsiteY23" fmla="*/ 1819836 h 5611906"/>
                <a:gd name="connsiteX24" fmla="*/ 412377 w 1650275"/>
                <a:gd name="connsiteY24" fmla="*/ 1963271 h 5611906"/>
                <a:gd name="connsiteX25" fmla="*/ 439271 w 1650275"/>
                <a:gd name="connsiteY25" fmla="*/ 1999130 h 5611906"/>
                <a:gd name="connsiteX26" fmla="*/ 528918 w 1650275"/>
                <a:gd name="connsiteY26" fmla="*/ 2133600 h 5611906"/>
                <a:gd name="connsiteX27" fmla="*/ 600635 w 1650275"/>
                <a:gd name="connsiteY27" fmla="*/ 2232212 h 5611906"/>
                <a:gd name="connsiteX28" fmla="*/ 627530 w 1650275"/>
                <a:gd name="connsiteY28" fmla="*/ 2250142 h 5611906"/>
                <a:gd name="connsiteX29" fmla="*/ 645459 w 1650275"/>
                <a:gd name="connsiteY29" fmla="*/ 2277036 h 5611906"/>
                <a:gd name="connsiteX30" fmla="*/ 654424 w 1650275"/>
                <a:gd name="connsiteY30" fmla="*/ 2303930 h 5611906"/>
                <a:gd name="connsiteX31" fmla="*/ 681318 w 1650275"/>
                <a:gd name="connsiteY31" fmla="*/ 2312894 h 5611906"/>
                <a:gd name="connsiteX32" fmla="*/ 753035 w 1650275"/>
                <a:gd name="connsiteY32" fmla="*/ 2411506 h 5611906"/>
                <a:gd name="connsiteX33" fmla="*/ 762000 w 1650275"/>
                <a:gd name="connsiteY33" fmla="*/ 2438400 h 5611906"/>
                <a:gd name="connsiteX34" fmla="*/ 797859 w 1650275"/>
                <a:gd name="connsiteY34" fmla="*/ 2492189 h 5611906"/>
                <a:gd name="connsiteX35" fmla="*/ 824753 w 1650275"/>
                <a:gd name="connsiteY35" fmla="*/ 2581836 h 5611906"/>
                <a:gd name="connsiteX36" fmla="*/ 878541 w 1650275"/>
                <a:gd name="connsiteY36" fmla="*/ 2671483 h 5611906"/>
                <a:gd name="connsiteX37" fmla="*/ 941294 w 1650275"/>
                <a:gd name="connsiteY37" fmla="*/ 2761130 h 5611906"/>
                <a:gd name="connsiteX38" fmla="*/ 968188 w 1650275"/>
                <a:gd name="connsiteY38" fmla="*/ 2796989 h 5611906"/>
                <a:gd name="connsiteX39" fmla="*/ 1030941 w 1650275"/>
                <a:gd name="connsiteY39" fmla="*/ 2832847 h 5611906"/>
                <a:gd name="connsiteX40" fmla="*/ 1066800 w 1650275"/>
                <a:gd name="connsiteY40" fmla="*/ 2868706 h 5611906"/>
                <a:gd name="connsiteX41" fmla="*/ 1192306 w 1650275"/>
                <a:gd name="connsiteY41" fmla="*/ 2985247 h 5611906"/>
                <a:gd name="connsiteX42" fmla="*/ 1219200 w 1650275"/>
                <a:gd name="connsiteY42" fmla="*/ 3021106 h 5611906"/>
                <a:gd name="connsiteX43" fmla="*/ 1237130 w 1650275"/>
                <a:gd name="connsiteY43" fmla="*/ 3200400 h 5611906"/>
                <a:gd name="connsiteX44" fmla="*/ 1246094 w 1650275"/>
                <a:gd name="connsiteY44" fmla="*/ 3245224 h 5611906"/>
                <a:gd name="connsiteX45" fmla="*/ 1264024 w 1650275"/>
                <a:gd name="connsiteY45" fmla="*/ 3370730 h 5611906"/>
                <a:gd name="connsiteX46" fmla="*/ 1272988 w 1650275"/>
                <a:gd name="connsiteY46" fmla="*/ 3397624 h 5611906"/>
                <a:gd name="connsiteX47" fmla="*/ 1281953 w 1650275"/>
                <a:gd name="connsiteY47" fmla="*/ 3433483 h 5611906"/>
                <a:gd name="connsiteX48" fmla="*/ 1272988 w 1650275"/>
                <a:gd name="connsiteY48" fmla="*/ 3585883 h 5611906"/>
                <a:gd name="connsiteX49" fmla="*/ 1264024 w 1650275"/>
                <a:gd name="connsiteY49" fmla="*/ 3630706 h 5611906"/>
                <a:gd name="connsiteX50" fmla="*/ 1255059 w 1650275"/>
                <a:gd name="connsiteY50" fmla="*/ 3729318 h 5611906"/>
                <a:gd name="connsiteX51" fmla="*/ 1219200 w 1650275"/>
                <a:gd name="connsiteY51" fmla="*/ 3810000 h 5611906"/>
                <a:gd name="connsiteX52" fmla="*/ 1210235 w 1650275"/>
                <a:gd name="connsiteY52" fmla="*/ 3836894 h 5611906"/>
                <a:gd name="connsiteX53" fmla="*/ 1237130 w 1650275"/>
                <a:gd name="connsiteY53" fmla="*/ 3917577 h 5611906"/>
                <a:gd name="connsiteX54" fmla="*/ 1264024 w 1650275"/>
                <a:gd name="connsiteY54" fmla="*/ 4007224 h 5611906"/>
                <a:gd name="connsiteX55" fmla="*/ 1281953 w 1650275"/>
                <a:gd name="connsiteY55" fmla="*/ 4043083 h 5611906"/>
                <a:gd name="connsiteX56" fmla="*/ 1290918 w 1650275"/>
                <a:gd name="connsiteY56" fmla="*/ 4087906 h 5611906"/>
                <a:gd name="connsiteX57" fmla="*/ 1308847 w 1650275"/>
                <a:gd name="connsiteY57" fmla="*/ 4105836 h 5611906"/>
                <a:gd name="connsiteX58" fmla="*/ 1335741 w 1650275"/>
                <a:gd name="connsiteY58" fmla="*/ 4267200 h 5611906"/>
                <a:gd name="connsiteX59" fmla="*/ 1344706 w 1650275"/>
                <a:gd name="connsiteY59" fmla="*/ 4312024 h 5611906"/>
                <a:gd name="connsiteX60" fmla="*/ 1362635 w 1650275"/>
                <a:gd name="connsiteY60" fmla="*/ 4338918 h 5611906"/>
                <a:gd name="connsiteX61" fmla="*/ 1362635 w 1650275"/>
                <a:gd name="connsiteY61" fmla="*/ 4536142 h 5611906"/>
                <a:gd name="connsiteX62" fmla="*/ 1335741 w 1650275"/>
                <a:gd name="connsiteY62" fmla="*/ 4572000 h 5611906"/>
                <a:gd name="connsiteX63" fmla="*/ 1308847 w 1650275"/>
                <a:gd name="connsiteY63" fmla="*/ 4616824 h 5611906"/>
                <a:gd name="connsiteX64" fmla="*/ 1317812 w 1650275"/>
                <a:gd name="connsiteY64" fmla="*/ 4778189 h 5611906"/>
                <a:gd name="connsiteX65" fmla="*/ 1353671 w 1650275"/>
                <a:gd name="connsiteY65" fmla="*/ 4831977 h 5611906"/>
                <a:gd name="connsiteX66" fmla="*/ 1380565 w 1650275"/>
                <a:gd name="connsiteY66" fmla="*/ 4876800 h 5611906"/>
                <a:gd name="connsiteX67" fmla="*/ 1443318 w 1650275"/>
                <a:gd name="connsiteY67" fmla="*/ 5056094 h 5611906"/>
                <a:gd name="connsiteX68" fmla="*/ 1452283 w 1650275"/>
                <a:gd name="connsiteY68" fmla="*/ 5136777 h 5611906"/>
                <a:gd name="connsiteX69" fmla="*/ 1443318 w 1650275"/>
                <a:gd name="connsiteY69" fmla="*/ 5163671 h 5611906"/>
                <a:gd name="connsiteX70" fmla="*/ 1497106 w 1650275"/>
                <a:gd name="connsiteY70" fmla="*/ 5235389 h 5611906"/>
                <a:gd name="connsiteX71" fmla="*/ 1515035 w 1650275"/>
                <a:gd name="connsiteY71" fmla="*/ 5271247 h 5611906"/>
                <a:gd name="connsiteX72" fmla="*/ 1532965 w 1650275"/>
                <a:gd name="connsiteY72" fmla="*/ 5351930 h 5611906"/>
                <a:gd name="connsiteX73" fmla="*/ 1550894 w 1650275"/>
                <a:gd name="connsiteY73" fmla="*/ 5396753 h 5611906"/>
                <a:gd name="connsiteX74" fmla="*/ 1613647 w 1650275"/>
                <a:gd name="connsiteY74" fmla="*/ 5593977 h 5611906"/>
                <a:gd name="connsiteX75" fmla="*/ 1640541 w 1650275"/>
                <a:gd name="connsiteY75" fmla="*/ 5567083 h 5611906"/>
                <a:gd name="connsiteX76" fmla="*/ 1649506 w 1650275"/>
                <a:gd name="connsiteY76" fmla="*/ 5611906 h 56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50275" h="5611906">
                  <a:moveTo>
                    <a:pt x="53788" y="0"/>
                  </a:moveTo>
                  <a:cubicBezTo>
                    <a:pt x="50800" y="56777"/>
                    <a:pt x="49545" y="113671"/>
                    <a:pt x="44824" y="170330"/>
                  </a:cubicBezTo>
                  <a:cubicBezTo>
                    <a:pt x="43559" y="185514"/>
                    <a:pt x="37375" y="199992"/>
                    <a:pt x="35859" y="215153"/>
                  </a:cubicBezTo>
                  <a:cubicBezTo>
                    <a:pt x="31389" y="259853"/>
                    <a:pt x="36149" y="305664"/>
                    <a:pt x="26894" y="349624"/>
                  </a:cubicBezTo>
                  <a:cubicBezTo>
                    <a:pt x="23816" y="364245"/>
                    <a:pt x="8965" y="373530"/>
                    <a:pt x="0" y="385483"/>
                  </a:cubicBezTo>
                  <a:cubicBezTo>
                    <a:pt x="2988" y="400424"/>
                    <a:pt x="4147" y="415851"/>
                    <a:pt x="8965" y="430306"/>
                  </a:cubicBezTo>
                  <a:cubicBezTo>
                    <a:pt x="13191" y="442984"/>
                    <a:pt x="21466" y="453953"/>
                    <a:pt x="26894" y="466165"/>
                  </a:cubicBezTo>
                  <a:cubicBezTo>
                    <a:pt x="33430" y="480870"/>
                    <a:pt x="38847" y="496048"/>
                    <a:pt x="44824" y="510989"/>
                  </a:cubicBezTo>
                  <a:cubicBezTo>
                    <a:pt x="47812" y="531907"/>
                    <a:pt x="45319" y="554384"/>
                    <a:pt x="53788" y="573742"/>
                  </a:cubicBezTo>
                  <a:cubicBezTo>
                    <a:pt x="66744" y="603355"/>
                    <a:pt x="107577" y="654424"/>
                    <a:pt x="107577" y="654424"/>
                  </a:cubicBezTo>
                  <a:cubicBezTo>
                    <a:pt x="114650" y="675645"/>
                    <a:pt x="125506" y="704509"/>
                    <a:pt x="125506" y="726142"/>
                  </a:cubicBezTo>
                  <a:cubicBezTo>
                    <a:pt x="125506" y="753202"/>
                    <a:pt x="123104" y="780572"/>
                    <a:pt x="116541" y="806824"/>
                  </a:cubicBezTo>
                  <a:cubicBezTo>
                    <a:pt x="113928" y="817276"/>
                    <a:pt x="103430" y="824081"/>
                    <a:pt x="98612" y="833718"/>
                  </a:cubicBezTo>
                  <a:cubicBezTo>
                    <a:pt x="88435" y="854073"/>
                    <a:pt x="80683" y="875553"/>
                    <a:pt x="71718" y="896471"/>
                  </a:cubicBezTo>
                  <a:cubicBezTo>
                    <a:pt x="92488" y="1062629"/>
                    <a:pt x="71718" y="856456"/>
                    <a:pt x="71718" y="1075765"/>
                  </a:cubicBezTo>
                  <a:cubicBezTo>
                    <a:pt x="71718" y="1135604"/>
                    <a:pt x="75911" y="1195410"/>
                    <a:pt x="80683" y="1255059"/>
                  </a:cubicBezTo>
                  <a:cubicBezTo>
                    <a:pt x="84411" y="1301658"/>
                    <a:pt x="92851" y="1300527"/>
                    <a:pt x="107577" y="1344706"/>
                  </a:cubicBezTo>
                  <a:cubicBezTo>
                    <a:pt x="111473" y="1356395"/>
                    <a:pt x="113156" y="1368718"/>
                    <a:pt x="116541" y="1380565"/>
                  </a:cubicBezTo>
                  <a:cubicBezTo>
                    <a:pt x="126615" y="1415825"/>
                    <a:pt x="154714" y="1481489"/>
                    <a:pt x="170330" y="1497106"/>
                  </a:cubicBezTo>
                  <a:cubicBezTo>
                    <a:pt x="176306" y="1503083"/>
                    <a:pt x="184115" y="1507669"/>
                    <a:pt x="188259" y="1515036"/>
                  </a:cubicBezTo>
                  <a:cubicBezTo>
                    <a:pt x="211190" y="1555803"/>
                    <a:pt x="225067" y="1601624"/>
                    <a:pt x="251012" y="1640542"/>
                  </a:cubicBezTo>
                  <a:cubicBezTo>
                    <a:pt x="275191" y="1676811"/>
                    <a:pt x="273182" y="1671389"/>
                    <a:pt x="295835" y="1721224"/>
                  </a:cubicBezTo>
                  <a:cubicBezTo>
                    <a:pt x="302494" y="1735874"/>
                    <a:pt x="308266" y="1750924"/>
                    <a:pt x="313765" y="1766047"/>
                  </a:cubicBezTo>
                  <a:cubicBezTo>
                    <a:pt x="320224" y="1783809"/>
                    <a:pt x="323242" y="1802932"/>
                    <a:pt x="331694" y="1819836"/>
                  </a:cubicBezTo>
                  <a:cubicBezTo>
                    <a:pt x="355406" y="1867258"/>
                    <a:pt x="382604" y="1923573"/>
                    <a:pt x="412377" y="1963271"/>
                  </a:cubicBezTo>
                  <a:cubicBezTo>
                    <a:pt x="421342" y="1975224"/>
                    <a:pt x="430834" y="1986799"/>
                    <a:pt x="439271" y="1999130"/>
                  </a:cubicBezTo>
                  <a:cubicBezTo>
                    <a:pt x="469691" y="2043590"/>
                    <a:pt x="504827" y="2085416"/>
                    <a:pt x="528918" y="2133600"/>
                  </a:cubicBezTo>
                  <a:cubicBezTo>
                    <a:pt x="554116" y="2183997"/>
                    <a:pt x="548564" y="2180141"/>
                    <a:pt x="600635" y="2232212"/>
                  </a:cubicBezTo>
                  <a:cubicBezTo>
                    <a:pt x="608254" y="2239831"/>
                    <a:pt x="618565" y="2244165"/>
                    <a:pt x="627530" y="2250142"/>
                  </a:cubicBezTo>
                  <a:cubicBezTo>
                    <a:pt x="633506" y="2259107"/>
                    <a:pt x="640641" y="2267399"/>
                    <a:pt x="645459" y="2277036"/>
                  </a:cubicBezTo>
                  <a:cubicBezTo>
                    <a:pt x="649685" y="2285488"/>
                    <a:pt x="647742" y="2297248"/>
                    <a:pt x="654424" y="2303930"/>
                  </a:cubicBezTo>
                  <a:cubicBezTo>
                    <a:pt x="661106" y="2310612"/>
                    <a:pt x="672353" y="2309906"/>
                    <a:pt x="681318" y="2312894"/>
                  </a:cubicBezTo>
                  <a:cubicBezTo>
                    <a:pt x="745645" y="2441550"/>
                    <a:pt x="664541" y="2293515"/>
                    <a:pt x="753035" y="2411506"/>
                  </a:cubicBezTo>
                  <a:cubicBezTo>
                    <a:pt x="758705" y="2419066"/>
                    <a:pt x="757411" y="2430140"/>
                    <a:pt x="762000" y="2438400"/>
                  </a:cubicBezTo>
                  <a:cubicBezTo>
                    <a:pt x="772465" y="2457237"/>
                    <a:pt x="797859" y="2492189"/>
                    <a:pt x="797859" y="2492189"/>
                  </a:cubicBezTo>
                  <a:cubicBezTo>
                    <a:pt x="806824" y="2522071"/>
                    <a:pt x="812874" y="2552988"/>
                    <a:pt x="824753" y="2581836"/>
                  </a:cubicBezTo>
                  <a:cubicBezTo>
                    <a:pt x="844564" y="2629948"/>
                    <a:pt x="856816" y="2635274"/>
                    <a:pt x="878541" y="2671483"/>
                  </a:cubicBezTo>
                  <a:cubicBezTo>
                    <a:pt x="955541" y="2799817"/>
                    <a:pt x="879025" y="2688482"/>
                    <a:pt x="941294" y="2761130"/>
                  </a:cubicBezTo>
                  <a:cubicBezTo>
                    <a:pt x="951018" y="2772474"/>
                    <a:pt x="956521" y="2787655"/>
                    <a:pt x="968188" y="2796989"/>
                  </a:cubicBezTo>
                  <a:cubicBezTo>
                    <a:pt x="987001" y="2812039"/>
                    <a:pt x="1011457" y="2818677"/>
                    <a:pt x="1030941" y="2832847"/>
                  </a:cubicBezTo>
                  <a:cubicBezTo>
                    <a:pt x="1044612" y="2842789"/>
                    <a:pt x="1054292" y="2857335"/>
                    <a:pt x="1066800" y="2868706"/>
                  </a:cubicBezTo>
                  <a:cubicBezTo>
                    <a:pt x="1135085" y="2930783"/>
                    <a:pt x="1128250" y="2914785"/>
                    <a:pt x="1192306" y="2985247"/>
                  </a:cubicBezTo>
                  <a:cubicBezTo>
                    <a:pt x="1202357" y="2996303"/>
                    <a:pt x="1210235" y="3009153"/>
                    <a:pt x="1219200" y="3021106"/>
                  </a:cubicBezTo>
                  <a:cubicBezTo>
                    <a:pt x="1225177" y="3080871"/>
                    <a:pt x="1229974" y="3140765"/>
                    <a:pt x="1237130" y="3200400"/>
                  </a:cubicBezTo>
                  <a:cubicBezTo>
                    <a:pt x="1238945" y="3215529"/>
                    <a:pt x="1243777" y="3230164"/>
                    <a:pt x="1246094" y="3245224"/>
                  </a:cubicBezTo>
                  <a:cubicBezTo>
                    <a:pt x="1252880" y="3289331"/>
                    <a:pt x="1254444" y="3327617"/>
                    <a:pt x="1264024" y="3370730"/>
                  </a:cubicBezTo>
                  <a:cubicBezTo>
                    <a:pt x="1266074" y="3379955"/>
                    <a:pt x="1270392" y="3388538"/>
                    <a:pt x="1272988" y="3397624"/>
                  </a:cubicBezTo>
                  <a:cubicBezTo>
                    <a:pt x="1276373" y="3409471"/>
                    <a:pt x="1278965" y="3421530"/>
                    <a:pt x="1281953" y="3433483"/>
                  </a:cubicBezTo>
                  <a:cubicBezTo>
                    <a:pt x="1278965" y="3484283"/>
                    <a:pt x="1277595" y="3535204"/>
                    <a:pt x="1272988" y="3585883"/>
                  </a:cubicBezTo>
                  <a:cubicBezTo>
                    <a:pt x="1271609" y="3601057"/>
                    <a:pt x="1265914" y="3615587"/>
                    <a:pt x="1264024" y="3630706"/>
                  </a:cubicBezTo>
                  <a:cubicBezTo>
                    <a:pt x="1259930" y="3663457"/>
                    <a:pt x="1263064" y="3697297"/>
                    <a:pt x="1255059" y="3729318"/>
                  </a:cubicBezTo>
                  <a:cubicBezTo>
                    <a:pt x="1247921" y="3757870"/>
                    <a:pt x="1230520" y="3782833"/>
                    <a:pt x="1219200" y="3810000"/>
                  </a:cubicBezTo>
                  <a:cubicBezTo>
                    <a:pt x="1215565" y="3818723"/>
                    <a:pt x="1213223" y="3827929"/>
                    <a:pt x="1210235" y="3836894"/>
                  </a:cubicBezTo>
                  <a:cubicBezTo>
                    <a:pt x="1230424" y="3958026"/>
                    <a:pt x="1203514" y="3841942"/>
                    <a:pt x="1237130" y="3917577"/>
                  </a:cubicBezTo>
                  <a:cubicBezTo>
                    <a:pt x="1286161" y="4027895"/>
                    <a:pt x="1232739" y="3923797"/>
                    <a:pt x="1264024" y="4007224"/>
                  </a:cubicBezTo>
                  <a:cubicBezTo>
                    <a:pt x="1268716" y="4019737"/>
                    <a:pt x="1275977" y="4031130"/>
                    <a:pt x="1281953" y="4043083"/>
                  </a:cubicBezTo>
                  <a:cubicBezTo>
                    <a:pt x="1284941" y="4058024"/>
                    <a:pt x="1284916" y="4073901"/>
                    <a:pt x="1290918" y="4087906"/>
                  </a:cubicBezTo>
                  <a:cubicBezTo>
                    <a:pt x="1294247" y="4095675"/>
                    <a:pt x="1306797" y="4097636"/>
                    <a:pt x="1308847" y="4105836"/>
                  </a:cubicBezTo>
                  <a:cubicBezTo>
                    <a:pt x="1322072" y="4158738"/>
                    <a:pt x="1326398" y="4213476"/>
                    <a:pt x="1335741" y="4267200"/>
                  </a:cubicBezTo>
                  <a:cubicBezTo>
                    <a:pt x="1338352" y="4282212"/>
                    <a:pt x="1339356" y="4297757"/>
                    <a:pt x="1344706" y="4312024"/>
                  </a:cubicBezTo>
                  <a:cubicBezTo>
                    <a:pt x="1348489" y="4322112"/>
                    <a:pt x="1356659" y="4329953"/>
                    <a:pt x="1362635" y="4338918"/>
                  </a:cubicBezTo>
                  <a:cubicBezTo>
                    <a:pt x="1363456" y="4352876"/>
                    <a:pt x="1384287" y="4487426"/>
                    <a:pt x="1362635" y="4536142"/>
                  </a:cubicBezTo>
                  <a:cubicBezTo>
                    <a:pt x="1356567" y="4549795"/>
                    <a:pt x="1344029" y="4559568"/>
                    <a:pt x="1335741" y="4572000"/>
                  </a:cubicBezTo>
                  <a:cubicBezTo>
                    <a:pt x="1326076" y="4586498"/>
                    <a:pt x="1317812" y="4601883"/>
                    <a:pt x="1308847" y="4616824"/>
                  </a:cubicBezTo>
                  <a:cubicBezTo>
                    <a:pt x="1311835" y="4670612"/>
                    <a:pt x="1312704" y="4724560"/>
                    <a:pt x="1317812" y="4778189"/>
                  </a:cubicBezTo>
                  <a:cubicBezTo>
                    <a:pt x="1321081" y="4812512"/>
                    <a:pt x="1333116" y="4804571"/>
                    <a:pt x="1353671" y="4831977"/>
                  </a:cubicBezTo>
                  <a:cubicBezTo>
                    <a:pt x="1364125" y="4845916"/>
                    <a:pt x="1372304" y="4861459"/>
                    <a:pt x="1380565" y="4876800"/>
                  </a:cubicBezTo>
                  <a:cubicBezTo>
                    <a:pt x="1429461" y="4967607"/>
                    <a:pt x="1414772" y="4941909"/>
                    <a:pt x="1443318" y="5056094"/>
                  </a:cubicBezTo>
                  <a:cubicBezTo>
                    <a:pt x="1446306" y="5082988"/>
                    <a:pt x="1452283" y="5109717"/>
                    <a:pt x="1452283" y="5136777"/>
                  </a:cubicBezTo>
                  <a:cubicBezTo>
                    <a:pt x="1452283" y="5146227"/>
                    <a:pt x="1441982" y="5154316"/>
                    <a:pt x="1443318" y="5163671"/>
                  </a:cubicBezTo>
                  <a:cubicBezTo>
                    <a:pt x="1448423" y="5199412"/>
                    <a:pt x="1477580" y="5209355"/>
                    <a:pt x="1497106" y="5235389"/>
                  </a:cubicBezTo>
                  <a:cubicBezTo>
                    <a:pt x="1505124" y="5246080"/>
                    <a:pt x="1509059" y="5259294"/>
                    <a:pt x="1515035" y="5271247"/>
                  </a:cubicBezTo>
                  <a:cubicBezTo>
                    <a:pt x="1521012" y="5298141"/>
                    <a:pt x="1525396" y="5325440"/>
                    <a:pt x="1532965" y="5351930"/>
                  </a:cubicBezTo>
                  <a:cubicBezTo>
                    <a:pt x="1537386" y="5367403"/>
                    <a:pt x="1548015" y="5380921"/>
                    <a:pt x="1550894" y="5396753"/>
                  </a:cubicBezTo>
                  <a:cubicBezTo>
                    <a:pt x="1584891" y="5583737"/>
                    <a:pt x="1527038" y="5507366"/>
                    <a:pt x="1613647" y="5593977"/>
                  </a:cubicBezTo>
                  <a:cubicBezTo>
                    <a:pt x="1622612" y="5585012"/>
                    <a:pt x="1629201" y="5561413"/>
                    <a:pt x="1640541" y="5567083"/>
                  </a:cubicBezTo>
                  <a:cubicBezTo>
                    <a:pt x="1654169" y="5573897"/>
                    <a:pt x="1649506" y="5611906"/>
                    <a:pt x="1649506" y="561190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5B742887-1A99-7B6D-BD6B-08E126A35507}"/>
                </a:ext>
              </a:extLst>
            </p:cNvPr>
            <p:cNvSpPr/>
            <p:nvPr/>
          </p:nvSpPr>
          <p:spPr>
            <a:xfrm>
              <a:off x="1873624" y="2070847"/>
              <a:ext cx="1694329" cy="1219200"/>
            </a:xfrm>
            <a:custGeom>
              <a:avLst/>
              <a:gdLst>
                <a:gd name="connsiteX0" fmla="*/ 0 w 1694329"/>
                <a:gd name="connsiteY0" fmla="*/ 1219200 h 1219200"/>
                <a:gd name="connsiteX1" fmla="*/ 44823 w 1694329"/>
                <a:gd name="connsiteY1" fmla="*/ 1210235 h 1219200"/>
                <a:gd name="connsiteX2" fmla="*/ 152400 w 1694329"/>
                <a:gd name="connsiteY2" fmla="*/ 1183341 h 1219200"/>
                <a:gd name="connsiteX3" fmla="*/ 179294 w 1694329"/>
                <a:gd name="connsiteY3" fmla="*/ 1165412 h 1219200"/>
                <a:gd name="connsiteX4" fmla="*/ 215152 w 1694329"/>
                <a:gd name="connsiteY4" fmla="*/ 1147482 h 1219200"/>
                <a:gd name="connsiteX5" fmla="*/ 224117 w 1694329"/>
                <a:gd name="connsiteY5" fmla="*/ 1120588 h 1219200"/>
                <a:gd name="connsiteX6" fmla="*/ 242047 w 1694329"/>
                <a:gd name="connsiteY6" fmla="*/ 1030941 h 1219200"/>
                <a:gd name="connsiteX7" fmla="*/ 268941 w 1694329"/>
                <a:gd name="connsiteY7" fmla="*/ 1004047 h 1219200"/>
                <a:gd name="connsiteX8" fmla="*/ 313764 w 1694329"/>
                <a:gd name="connsiteY8" fmla="*/ 941294 h 1219200"/>
                <a:gd name="connsiteX9" fmla="*/ 331694 w 1694329"/>
                <a:gd name="connsiteY9" fmla="*/ 842682 h 1219200"/>
                <a:gd name="connsiteX10" fmla="*/ 349623 w 1694329"/>
                <a:gd name="connsiteY10" fmla="*/ 762000 h 1219200"/>
                <a:gd name="connsiteX11" fmla="*/ 367552 w 1694329"/>
                <a:gd name="connsiteY11" fmla="*/ 735106 h 1219200"/>
                <a:gd name="connsiteX12" fmla="*/ 385482 w 1694329"/>
                <a:gd name="connsiteY12" fmla="*/ 672353 h 1219200"/>
                <a:gd name="connsiteX13" fmla="*/ 412376 w 1694329"/>
                <a:gd name="connsiteY13" fmla="*/ 618565 h 1219200"/>
                <a:gd name="connsiteX14" fmla="*/ 618564 w 1694329"/>
                <a:gd name="connsiteY14" fmla="*/ 609600 h 1219200"/>
                <a:gd name="connsiteX15" fmla="*/ 681317 w 1694329"/>
                <a:gd name="connsiteY15" fmla="*/ 582706 h 1219200"/>
                <a:gd name="connsiteX16" fmla="*/ 717176 w 1694329"/>
                <a:gd name="connsiteY16" fmla="*/ 537882 h 1219200"/>
                <a:gd name="connsiteX17" fmla="*/ 833717 w 1694329"/>
                <a:gd name="connsiteY17" fmla="*/ 484094 h 1219200"/>
                <a:gd name="connsiteX18" fmla="*/ 878541 w 1694329"/>
                <a:gd name="connsiteY18" fmla="*/ 439271 h 1219200"/>
                <a:gd name="connsiteX19" fmla="*/ 914400 w 1694329"/>
                <a:gd name="connsiteY19" fmla="*/ 412377 h 1219200"/>
                <a:gd name="connsiteX20" fmla="*/ 1004047 w 1694329"/>
                <a:gd name="connsiteY20" fmla="*/ 322729 h 1219200"/>
                <a:gd name="connsiteX21" fmla="*/ 1066800 w 1694329"/>
                <a:gd name="connsiteY21" fmla="*/ 268941 h 1219200"/>
                <a:gd name="connsiteX22" fmla="*/ 1093694 w 1694329"/>
                <a:gd name="connsiteY22" fmla="*/ 251012 h 1219200"/>
                <a:gd name="connsiteX23" fmla="*/ 1138517 w 1694329"/>
                <a:gd name="connsiteY23" fmla="*/ 215153 h 1219200"/>
                <a:gd name="connsiteX24" fmla="*/ 1210235 w 1694329"/>
                <a:gd name="connsiteY24" fmla="*/ 188259 h 1219200"/>
                <a:gd name="connsiteX25" fmla="*/ 1272988 w 1694329"/>
                <a:gd name="connsiteY25" fmla="*/ 134471 h 1219200"/>
                <a:gd name="connsiteX26" fmla="*/ 1299882 w 1694329"/>
                <a:gd name="connsiteY26" fmla="*/ 107577 h 1219200"/>
                <a:gd name="connsiteX27" fmla="*/ 1326776 w 1694329"/>
                <a:gd name="connsiteY27" fmla="*/ 98612 h 1219200"/>
                <a:gd name="connsiteX28" fmla="*/ 1389529 w 1694329"/>
                <a:gd name="connsiteY28" fmla="*/ 62753 h 1219200"/>
                <a:gd name="connsiteX29" fmla="*/ 1488141 w 1694329"/>
                <a:gd name="connsiteY29" fmla="*/ 35859 h 1219200"/>
                <a:gd name="connsiteX30" fmla="*/ 1640541 w 1694329"/>
                <a:gd name="connsiteY30" fmla="*/ 8965 h 1219200"/>
                <a:gd name="connsiteX31" fmla="*/ 1694329 w 1694329"/>
                <a:gd name="connsiteY31"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94329" h="1219200">
                  <a:moveTo>
                    <a:pt x="0" y="1219200"/>
                  </a:moveTo>
                  <a:cubicBezTo>
                    <a:pt x="14941" y="1216212"/>
                    <a:pt x="29991" y="1213725"/>
                    <a:pt x="44823" y="1210235"/>
                  </a:cubicBezTo>
                  <a:cubicBezTo>
                    <a:pt x="80803" y="1201769"/>
                    <a:pt x="152400" y="1183341"/>
                    <a:pt x="152400" y="1183341"/>
                  </a:cubicBezTo>
                  <a:cubicBezTo>
                    <a:pt x="161365" y="1177365"/>
                    <a:pt x="169939" y="1170758"/>
                    <a:pt x="179294" y="1165412"/>
                  </a:cubicBezTo>
                  <a:cubicBezTo>
                    <a:pt x="190897" y="1158782"/>
                    <a:pt x="205703" y="1156932"/>
                    <a:pt x="215152" y="1147482"/>
                  </a:cubicBezTo>
                  <a:cubicBezTo>
                    <a:pt x="221834" y="1140800"/>
                    <a:pt x="222067" y="1129813"/>
                    <a:pt x="224117" y="1120588"/>
                  </a:cubicBezTo>
                  <a:cubicBezTo>
                    <a:pt x="224960" y="1116795"/>
                    <a:pt x="235552" y="1042307"/>
                    <a:pt x="242047" y="1030941"/>
                  </a:cubicBezTo>
                  <a:cubicBezTo>
                    <a:pt x="248337" y="1019933"/>
                    <a:pt x="261334" y="1014189"/>
                    <a:pt x="268941" y="1004047"/>
                  </a:cubicBezTo>
                  <a:cubicBezTo>
                    <a:pt x="331431" y="920727"/>
                    <a:pt x="268357" y="986704"/>
                    <a:pt x="313764" y="941294"/>
                  </a:cubicBezTo>
                  <a:cubicBezTo>
                    <a:pt x="329307" y="832498"/>
                    <a:pt x="314785" y="918776"/>
                    <a:pt x="331694" y="842682"/>
                  </a:cubicBezTo>
                  <a:cubicBezTo>
                    <a:pt x="333659" y="833839"/>
                    <a:pt x="344576" y="773777"/>
                    <a:pt x="349623" y="762000"/>
                  </a:cubicBezTo>
                  <a:cubicBezTo>
                    <a:pt x="353867" y="752097"/>
                    <a:pt x="361576" y="744071"/>
                    <a:pt x="367552" y="735106"/>
                  </a:cubicBezTo>
                  <a:cubicBezTo>
                    <a:pt x="371623" y="718824"/>
                    <a:pt x="378132" y="688890"/>
                    <a:pt x="385482" y="672353"/>
                  </a:cubicBezTo>
                  <a:cubicBezTo>
                    <a:pt x="393623" y="654035"/>
                    <a:pt x="393020" y="623776"/>
                    <a:pt x="412376" y="618565"/>
                  </a:cubicBezTo>
                  <a:cubicBezTo>
                    <a:pt x="478805" y="600680"/>
                    <a:pt x="549835" y="612588"/>
                    <a:pt x="618564" y="609600"/>
                  </a:cubicBezTo>
                  <a:cubicBezTo>
                    <a:pt x="637247" y="603372"/>
                    <a:pt x="666548" y="595013"/>
                    <a:pt x="681317" y="582706"/>
                  </a:cubicBezTo>
                  <a:cubicBezTo>
                    <a:pt x="743740" y="530688"/>
                    <a:pt x="660403" y="577623"/>
                    <a:pt x="717176" y="537882"/>
                  </a:cubicBezTo>
                  <a:cubicBezTo>
                    <a:pt x="789117" y="487523"/>
                    <a:pt x="768114" y="497215"/>
                    <a:pt x="833717" y="484094"/>
                  </a:cubicBezTo>
                  <a:cubicBezTo>
                    <a:pt x="848658" y="469153"/>
                    <a:pt x="861637" y="451949"/>
                    <a:pt x="878541" y="439271"/>
                  </a:cubicBezTo>
                  <a:cubicBezTo>
                    <a:pt x="890494" y="430306"/>
                    <a:pt x="903451" y="422544"/>
                    <a:pt x="914400" y="412377"/>
                  </a:cubicBezTo>
                  <a:cubicBezTo>
                    <a:pt x="945368" y="383621"/>
                    <a:pt x="970239" y="348085"/>
                    <a:pt x="1004047" y="322729"/>
                  </a:cubicBezTo>
                  <a:cubicBezTo>
                    <a:pt x="1138368" y="221986"/>
                    <a:pt x="954395" y="362610"/>
                    <a:pt x="1066800" y="268941"/>
                  </a:cubicBezTo>
                  <a:cubicBezTo>
                    <a:pt x="1075077" y="262044"/>
                    <a:pt x="1085075" y="257476"/>
                    <a:pt x="1093694" y="251012"/>
                  </a:cubicBezTo>
                  <a:cubicBezTo>
                    <a:pt x="1109001" y="239532"/>
                    <a:pt x="1121670" y="224224"/>
                    <a:pt x="1138517" y="215153"/>
                  </a:cubicBezTo>
                  <a:cubicBezTo>
                    <a:pt x="1160997" y="203048"/>
                    <a:pt x="1186329" y="197224"/>
                    <a:pt x="1210235" y="188259"/>
                  </a:cubicBezTo>
                  <a:cubicBezTo>
                    <a:pt x="1317975" y="80519"/>
                    <a:pt x="1191070" y="202736"/>
                    <a:pt x="1272988" y="134471"/>
                  </a:cubicBezTo>
                  <a:cubicBezTo>
                    <a:pt x="1282728" y="126355"/>
                    <a:pt x="1289333" y="114610"/>
                    <a:pt x="1299882" y="107577"/>
                  </a:cubicBezTo>
                  <a:cubicBezTo>
                    <a:pt x="1307745" y="102335"/>
                    <a:pt x="1318324" y="102838"/>
                    <a:pt x="1326776" y="98612"/>
                  </a:cubicBezTo>
                  <a:cubicBezTo>
                    <a:pt x="1366125" y="78937"/>
                    <a:pt x="1342376" y="78470"/>
                    <a:pt x="1389529" y="62753"/>
                  </a:cubicBezTo>
                  <a:cubicBezTo>
                    <a:pt x="1421852" y="51979"/>
                    <a:pt x="1455087" y="44123"/>
                    <a:pt x="1488141" y="35859"/>
                  </a:cubicBezTo>
                  <a:cubicBezTo>
                    <a:pt x="1520340" y="27809"/>
                    <a:pt x="1633105" y="10204"/>
                    <a:pt x="1640541" y="8965"/>
                  </a:cubicBezTo>
                  <a:lnTo>
                    <a:pt x="1694329"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AC414C2A-E5BA-3E7A-9130-4424BC945873}"/>
              </a:ext>
            </a:extLst>
          </p:cNvPr>
          <p:cNvSpPr txBox="1"/>
          <p:nvPr/>
        </p:nvSpPr>
        <p:spPr>
          <a:xfrm>
            <a:off x="5743172" y="1021976"/>
            <a:ext cx="3233377" cy="4801314"/>
          </a:xfrm>
          <a:prstGeom prst="rect">
            <a:avLst/>
          </a:prstGeom>
          <a:noFill/>
        </p:spPr>
        <p:txBody>
          <a:bodyPr wrap="square" rtlCol="0">
            <a:spAutoFit/>
          </a:bodyPr>
          <a:lstStyle/>
          <a:p>
            <a:r>
              <a:rPr lang="en-US" dirty="0"/>
              <a:t>Roads Gritted</a:t>
            </a:r>
          </a:p>
          <a:p>
            <a:endParaRPr lang="en-US" dirty="0"/>
          </a:p>
          <a:p>
            <a:r>
              <a:rPr lang="en-US" dirty="0"/>
              <a:t>A360</a:t>
            </a:r>
          </a:p>
          <a:p>
            <a:r>
              <a:rPr lang="en-US" dirty="0"/>
              <a:t>Devizes to Salisbury Road</a:t>
            </a:r>
          </a:p>
          <a:p>
            <a:endParaRPr lang="en-US" dirty="0"/>
          </a:p>
          <a:p>
            <a:r>
              <a:rPr lang="en-US" dirty="0"/>
              <a:t>B3098 </a:t>
            </a:r>
          </a:p>
          <a:p>
            <a:r>
              <a:rPr lang="en-US" dirty="0"/>
              <a:t>Westbury Road/Lavington Lane</a:t>
            </a:r>
          </a:p>
          <a:p>
            <a:endParaRPr lang="en-US" dirty="0"/>
          </a:p>
          <a:p>
            <a:r>
              <a:rPr lang="en-US" dirty="0"/>
              <a:t>Great Cheverell Bypass Route</a:t>
            </a:r>
          </a:p>
          <a:p>
            <a:r>
              <a:rPr lang="en-US" dirty="0"/>
              <a:t>Cheverell Road and Great Cheverell High Street</a:t>
            </a:r>
          </a:p>
          <a:p>
            <a:endParaRPr lang="en-US" dirty="0"/>
          </a:p>
          <a:p>
            <a:endParaRPr lang="en-US" dirty="0"/>
          </a:p>
          <a:p>
            <a:endParaRPr lang="en-US" dirty="0"/>
          </a:p>
          <a:p>
            <a:r>
              <a:rPr lang="en-US" dirty="0"/>
              <a:t>Secondary Council Salting route</a:t>
            </a:r>
          </a:p>
          <a:p>
            <a:r>
              <a:rPr lang="en-US" dirty="0"/>
              <a:t>Black Dog crossroads to Market Lavington via Spin Hill</a:t>
            </a:r>
            <a:endParaRPr lang="en-GB" dirty="0"/>
          </a:p>
        </p:txBody>
      </p:sp>
    </p:spTree>
    <p:extLst>
      <p:ext uri="{BB962C8B-B14F-4D97-AF65-F5344CB8AC3E}">
        <p14:creationId xmlns:p14="http://schemas.microsoft.com/office/powerpoint/2010/main" val="362290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F035C6-92F4-18F0-94B3-C5507467A2AB}"/>
              </a:ext>
            </a:extLst>
          </p:cNvPr>
          <p:cNvPicPr>
            <a:picLocks noChangeAspect="1"/>
          </p:cNvPicPr>
          <p:nvPr/>
        </p:nvPicPr>
        <p:blipFill>
          <a:blip r:embed="rId2"/>
          <a:stretch>
            <a:fillRect/>
          </a:stretch>
        </p:blipFill>
        <p:spPr>
          <a:xfrm>
            <a:off x="2148118" y="0"/>
            <a:ext cx="4847764" cy="6858000"/>
          </a:xfrm>
          <a:prstGeom prst="rect">
            <a:avLst/>
          </a:prstGeom>
        </p:spPr>
      </p:pic>
    </p:spTree>
    <p:extLst>
      <p:ext uri="{BB962C8B-B14F-4D97-AF65-F5344CB8AC3E}">
        <p14:creationId xmlns:p14="http://schemas.microsoft.com/office/powerpoint/2010/main" val="190840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64CF0-FD91-3603-1849-654344444BA6}"/>
              </a:ext>
            </a:extLst>
          </p:cNvPr>
          <p:cNvSpPr txBox="1"/>
          <p:nvPr/>
        </p:nvSpPr>
        <p:spPr>
          <a:xfrm>
            <a:off x="349625" y="243005"/>
            <a:ext cx="4222376" cy="923330"/>
          </a:xfrm>
          <a:prstGeom prst="rect">
            <a:avLst/>
          </a:prstGeom>
          <a:noFill/>
        </p:spPr>
        <p:txBody>
          <a:bodyPr wrap="square" rtlCol="0">
            <a:spAutoFit/>
          </a:bodyPr>
          <a:lstStyle/>
          <a:p>
            <a:r>
              <a:rPr lang="en-US" dirty="0"/>
              <a:t>Action Card – SNOW</a:t>
            </a:r>
          </a:p>
          <a:p>
            <a:endParaRPr lang="en-US" dirty="0"/>
          </a:p>
          <a:p>
            <a:r>
              <a:rPr lang="en-US" dirty="0"/>
              <a:t>Snow Volunteers</a:t>
            </a:r>
            <a:endParaRPr lang="en-GB" dirty="0"/>
          </a:p>
        </p:txBody>
      </p:sp>
      <p:cxnSp>
        <p:nvCxnSpPr>
          <p:cNvPr id="5" name="Straight Connector 4">
            <a:extLst>
              <a:ext uri="{FF2B5EF4-FFF2-40B4-BE49-F238E27FC236}">
                <a16:creationId xmlns:a16="http://schemas.microsoft.com/office/drawing/2014/main" id="{61826248-1B98-8002-2AEF-759213BFA268}"/>
              </a:ext>
            </a:extLst>
          </p:cNvPr>
          <p:cNvCxnSpPr>
            <a:cxnSpLocks/>
          </p:cNvCxnSpPr>
          <p:nvPr/>
        </p:nvCxnSpPr>
        <p:spPr>
          <a:xfrm>
            <a:off x="4572000" y="125506"/>
            <a:ext cx="0" cy="6580094"/>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33862F5-1295-BBE9-6A4B-0BC09266D995}"/>
              </a:ext>
            </a:extLst>
          </p:cNvPr>
          <p:cNvSpPr txBox="1"/>
          <p:nvPr/>
        </p:nvSpPr>
        <p:spPr>
          <a:xfrm>
            <a:off x="4675097" y="327404"/>
            <a:ext cx="4329948" cy="4370427"/>
          </a:xfrm>
          <a:prstGeom prst="rect">
            <a:avLst/>
          </a:prstGeom>
          <a:noFill/>
        </p:spPr>
        <p:txBody>
          <a:bodyPr wrap="square" rtlCol="0">
            <a:spAutoFit/>
          </a:bodyPr>
          <a:lstStyle/>
          <a:p>
            <a:r>
              <a:rPr lang="en-US" sz="1400" b="1" dirty="0"/>
              <a:t>Wiltshire Council</a:t>
            </a:r>
          </a:p>
          <a:p>
            <a:endParaRPr lang="en-US" sz="1200" dirty="0"/>
          </a:p>
          <a:p>
            <a:pPr marL="171450" indent="-171450">
              <a:buFont typeface="Arial" panose="020B0604020202020204" pitchFamily="34" charset="0"/>
              <a:buChar char="•"/>
            </a:pPr>
            <a:r>
              <a:rPr lang="en-US" sz="1200" dirty="0"/>
              <a:t>Maintain over 1600 salt bins located throughout the county.</a:t>
            </a:r>
          </a:p>
          <a:p>
            <a:pPr marL="171450" indent="-171450">
              <a:buFont typeface="Arial" panose="020B0604020202020204" pitchFamily="34" charset="0"/>
              <a:buChar char="•"/>
            </a:pPr>
            <a:r>
              <a:rPr lang="en-US" sz="1200" dirty="0"/>
              <a:t>They are available for both residents and the travelling public for use on public roads and footpaths</a:t>
            </a:r>
          </a:p>
          <a:p>
            <a:pPr marL="171450" indent="-171450">
              <a:buFont typeface="Arial" panose="020B0604020202020204" pitchFamily="34" charset="0"/>
              <a:buChar char="•"/>
            </a:pPr>
            <a:r>
              <a:rPr lang="en-US" sz="1200" dirty="0"/>
              <a:t>When using salt bins, you should work on the basis that 1 tablespoon of salt will cover around 1m²</a:t>
            </a:r>
          </a:p>
          <a:p>
            <a:pPr marL="171450" indent="-171450">
              <a:buFont typeface="Arial" panose="020B0604020202020204" pitchFamily="34" charset="0"/>
              <a:buChar char="•"/>
            </a:pPr>
            <a:r>
              <a:rPr lang="en-US" sz="1200" dirty="0"/>
              <a:t>You can report empty salt bins via My Wilts online reporting</a:t>
            </a:r>
          </a:p>
          <a:p>
            <a:pPr marL="171450" indent="-171450">
              <a:buFont typeface="Arial" panose="020B0604020202020204" pitchFamily="34" charset="0"/>
              <a:buChar char="•"/>
            </a:pPr>
            <a:r>
              <a:rPr lang="en-US" sz="1200" dirty="0"/>
              <a:t>If heavy or continuous falls are predicted a snow emergency will be called and the Emergency Control Centre established. In this event, the county's entire fleet of gritters will be </a:t>
            </a:r>
            <a:r>
              <a:rPr lang="en-US" sz="1200" dirty="0" err="1"/>
              <a:t>mobilised</a:t>
            </a:r>
            <a:r>
              <a:rPr lang="en-US" sz="1200" dirty="0"/>
              <a:t> and supplemented with the council's owned snow blades and blowers that are allocated to local farmers or contractors</a:t>
            </a:r>
          </a:p>
          <a:p>
            <a:pPr marL="171450" indent="-171450">
              <a:buFont typeface="Arial" panose="020B0604020202020204" pitchFamily="34" charset="0"/>
              <a:buChar char="•"/>
            </a:pPr>
            <a:endParaRPr lang="en-US" sz="1200" dirty="0"/>
          </a:p>
          <a:p>
            <a:r>
              <a:rPr lang="en-US" sz="1200" dirty="0"/>
              <a:t>Community Resilience</a:t>
            </a:r>
          </a:p>
          <a:p>
            <a:endParaRPr lang="en-US" sz="1200" dirty="0"/>
          </a:p>
          <a:p>
            <a:r>
              <a:rPr lang="en-US" sz="1200" dirty="0"/>
              <a:t>For the most part there is little external groups can do in snow. It is important that the community support each other.</a:t>
            </a:r>
          </a:p>
          <a:p>
            <a:r>
              <a:rPr lang="en-US" sz="1200" dirty="0"/>
              <a:t>You can expect ambulance delays so once an ambulance has been called, contact local first aiders when accidents occur to provide assistance.</a:t>
            </a:r>
          </a:p>
          <a:p>
            <a:endParaRPr lang="en-US" sz="1200" dirty="0"/>
          </a:p>
          <a:p>
            <a:r>
              <a:rPr lang="en-US" sz="1200" dirty="0"/>
              <a:t>Make sure your </a:t>
            </a:r>
            <a:r>
              <a:rPr lang="en-GB" sz="1200" dirty="0"/>
              <a:t>neighbours</a:t>
            </a:r>
            <a:r>
              <a:rPr lang="en-US" sz="1200" dirty="0"/>
              <a:t> have heat, food and shelter</a:t>
            </a:r>
            <a:endParaRPr lang="en-GB" sz="1200" dirty="0"/>
          </a:p>
        </p:txBody>
      </p:sp>
      <p:graphicFrame>
        <p:nvGraphicFramePr>
          <p:cNvPr id="10" name="Table 10">
            <a:extLst>
              <a:ext uri="{FF2B5EF4-FFF2-40B4-BE49-F238E27FC236}">
                <a16:creationId xmlns:a16="http://schemas.microsoft.com/office/drawing/2014/main" id="{A83BA37A-5E7B-A7EB-15ED-292C3281A3A3}"/>
              </a:ext>
            </a:extLst>
          </p:cNvPr>
          <p:cNvGraphicFramePr>
            <a:graphicFrameLocks noGrp="1"/>
          </p:cNvGraphicFramePr>
          <p:nvPr>
            <p:extLst>
              <p:ext uri="{D42A27DB-BD31-4B8C-83A1-F6EECF244321}">
                <p14:modId xmlns:p14="http://schemas.microsoft.com/office/powerpoint/2010/main" val="4026748679"/>
              </p:ext>
            </p:extLst>
          </p:nvPr>
        </p:nvGraphicFramePr>
        <p:xfrm>
          <a:off x="138955" y="1283834"/>
          <a:ext cx="4329945" cy="5354768"/>
        </p:xfrm>
        <a:graphic>
          <a:graphicData uri="http://schemas.openxmlformats.org/drawingml/2006/table">
            <a:tbl>
              <a:tblPr firstRow="1" bandRow="1">
                <a:tableStyleId>{5C22544A-7EE6-4342-B048-85BDC9FD1C3A}</a:tableStyleId>
              </a:tblPr>
              <a:tblGrid>
                <a:gridCol w="1443315">
                  <a:extLst>
                    <a:ext uri="{9D8B030D-6E8A-4147-A177-3AD203B41FA5}">
                      <a16:colId xmlns:a16="http://schemas.microsoft.com/office/drawing/2014/main" val="3603653165"/>
                    </a:ext>
                  </a:extLst>
                </a:gridCol>
                <a:gridCol w="1443315">
                  <a:extLst>
                    <a:ext uri="{9D8B030D-6E8A-4147-A177-3AD203B41FA5}">
                      <a16:colId xmlns:a16="http://schemas.microsoft.com/office/drawing/2014/main" val="968447398"/>
                    </a:ext>
                  </a:extLst>
                </a:gridCol>
                <a:gridCol w="1443315">
                  <a:extLst>
                    <a:ext uri="{9D8B030D-6E8A-4147-A177-3AD203B41FA5}">
                      <a16:colId xmlns:a16="http://schemas.microsoft.com/office/drawing/2014/main" val="3383407880"/>
                    </a:ext>
                  </a:extLst>
                </a:gridCol>
              </a:tblGrid>
              <a:tr h="376736">
                <a:tc>
                  <a:txBody>
                    <a:bodyPr/>
                    <a:lstStyle/>
                    <a:p>
                      <a:r>
                        <a:rPr lang="en-US" dirty="0"/>
                        <a:t>Name</a:t>
                      </a:r>
                      <a:endParaRPr lang="en-GB" dirty="0"/>
                    </a:p>
                  </a:txBody>
                  <a:tcPr/>
                </a:tc>
                <a:tc>
                  <a:txBody>
                    <a:bodyPr/>
                    <a:lstStyle/>
                    <a:p>
                      <a:r>
                        <a:rPr lang="en-US" dirty="0"/>
                        <a:t>Contact</a:t>
                      </a:r>
                      <a:endParaRPr lang="en-GB" dirty="0"/>
                    </a:p>
                  </a:txBody>
                  <a:tcPr/>
                </a:tc>
                <a:tc>
                  <a:txBody>
                    <a:bodyPr/>
                    <a:lstStyle/>
                    <a:p>
                      <a:r>
                        <a:rPr lang="en-US" dirty="0"/>
                        <a:t>Location</a:t>
                      </a:r>
                      <a:endParaRPr lang="en-GB" dirty="0"/>
                    </a:p>
                  </a:txBody>
                  <a:tcPr/>
                </a:tc>
                <a:extLst>
                  <a:ext uri="{0D108BD9-81ED-4DB2-BD59-A6C34878D82A}">
                    <a16:rowId xmlns:a16="http://schemas.microsoft.com/office/drawing/2014/main" val="1444929629"/>
                  </a:ext>
                </a:extLst>
              </a:tr>
              <a:tr h="376736">
                <a:tc>
                  <a:txBody>
                    <a:bodyPr/>
                    <a:lstStyle/>
                    <a:p>
                      <a:r>
                        <a:rPr lang="en-US" sz="1200" dirty="0"/>
                        <a:t>Peter West</a:t>
                      </a:r>
                      <a:endParaRPr lang="en-GB" sz="1200" dirty="0"/>
                    </a:p>
                  </a:txBody>
                  <a:tcPr/>
                </a:tc>
                <a:tc>
                  <a:txBody>
                    <a:bodyPr/>
                    <a:lstStyle/>
                    <a:p>
                      <a:r>
                        <a:rPr lang="en-US" sz="1200" dirty="0"/>
                        <a:t>07768931679</a:t>
                      </a:r>
                      <a:endParaRPr lang="en-GB" sz="1200" dirty="0"/>
                    </a:p>
                  </a:txBody>
                  <a:tcPr/>
                </a:tc>
                <a:tc>
                  <a:txBody>
                    <a:bodyPr/>
                    <a:lstStyle/>
                    <a:p>
                      <a:r>
                        <a:rPr lang="en-US" sz="1200" dirty="0"/>
                        <a:t>Duck St </a:t>
                      </a:r>
                    </a:p>
                    <a:p>
                      <a:r>
                        <a:rPr lang="en-US" sz="1200" dirty="0"/>
                        <a:t>4x4 available</a:t>
                      </a:r>
                      <a:endParaRPr lang="en-GB" sz="1200" dirty="0"/>
                    </a:p>
                  </a:txBody>
                  <a:tcPr/>
                </a:tc>
                <a:extLst>
                  <a:ext uri="{0D108BD9-81ED-4DB2-BD59-A6C34878D82A}">
                    <a16:rowId xmlns:a16="http://schemas.microsoft.com/office/drawing/2014/main" val="3027243102"/>
                  </a:ext>
                </a:extLst>
              </a:tr>
              <a:tr h="376736">
                <a:tc>
                  <a:txBody>
                    <a:bodyPr/>
                    <a:lstStyle/>
                    <a:p>
                      <a:endParaRPr lang="en-GB" sz="1200" dirty="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557328188"/>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3493703495"/>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115287861"/>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109205379"/>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021558"/>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996396276"/>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225866197"/>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977171243"/>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388364394"/>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760703810"/>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207677084"/>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419935860"/>
                  </a:ext>
                </a:extLst>
              </a:tr>
            </a:tbl>
          </a:graphicData>
        </a:graphic>
      </p:graphicFrame>
    </p:spTree>
    <p:extLst>
      <p:ext uri="{BB962C8B-B14F-4D97-AF65-F5344CB8AC3E}">
        <p14:creationId xmlns:p14="http://schemas.microsoft.com/office/powerpoint/2010/main" val="218596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D692-359B-AC19-9216-01AF64247D70}"/>
              </a:ext>
            </a:extLst>
          </p:cNvPr>
          <p:cNvSpPr>
            <a:spLocks noGrp="1"/>
          </p:cNvSpPr>
          <p:nvPr>
            <p:ph type="title"/>
          </p:nvPr>
        </p:nvSpPr>
        <p:spPr/>
        <p:txBody>
          <a:bodyPr/>
          <a:lstStyle/>
          <a:p>
            <a:r>
              <a:rPr lang="en-GB" b="1" dirty="0"/>
              <a:t>Epidemic or Pandemic</a:t>
            </a:r>
          </a:p>
        </p:txBody>
      </p:sp>
    </p:spTree>
    <p:extLst>
      <p:ext uri="{BB962C8B-B14F-4D97-AF65-F5344CB8AC3E}">
        <p14:creationId xmlns:p14="http://schemas.microsoft.com/office/powerpoint/2010/main" val="306829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2634B-FC8A-AA60-9F87-FA5500465E32}"/>
              </a:ext>
            </a:extLst>
          </p:cNvPr>
          <p:cNvSpPr txBox="1"/>
          <p:nvPr/>
        </p:nvSpPr>
        <p:spPr>
          <a:xfrm>
            <a:off x="349624" y="243005"/>
            <a:ext cx="5827059" cy="369332"/>
          </a:xfrm>
          <a:prstGeom prst="rect">
            <a:avLst/>
          </a:prstGeom>
          <a:noFill/>
        </p:spPr>
        <p:txBody>
          <a:bodyPr wrap="square" rtlCol="0">
            <a:spAutoFit/>
          </a:bodyPr>
          <a:lstStyle/>
          <a:p>
            <a:r>
              <a:rPr lang="en-US" dirty="0"/>
              <a:t>Action Card – Epidemic or Pandemic</a:t>
            </a:r>
            <a:endParaRPr lang="en-GB" dirty="0"/>
          </a:p>
        </p:txBody>
      </p:sp>
      <p:cxnSp>
        <p:nvCxnSpPr>
          <p:cNvPr id="6" name="Straight Connector 5">
            <a:extLst>
              <a:ext uri="{FF2B5EF4-FFF2-40B4-BE49-F238E27FC236}">
                <a16:creationId xmlns:a16="http://schemas.microsoft.com/office/drawing/2014/main" id="{87EEC591-C3DA-2D24-0A97-2011C5397EA5}"/>
              </a:ext>
            </a:extLst>
          </p:cNvPr>
          <p:cNvCxnSpPr>
            <a:cxnSpLocks/>
          </p:cNvCxnSpPr>
          <p:nvPr/>
        </p:nvCxnSpPr>
        <p:spPr>
          <a:xfrm>
            <a:off x="4572000" y="690282"/>
            <a:ext cx="0" cy="382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0D6C34-622A-7DBA-A806-9AAF31CACEA3}"/>
              </a:ext>
            </a:extLst>
          </p:cNvPr>
          <p:cNvCxnSpPr/>
          <p:nvPr/>
        </p:nvCxnSpPr>
        <p:spPr>
          <a:xfrm>
            <a:off x="134465" y="2326341"/>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E15C3A-3117-ED22-FCED-5DBBD57D7B68}"/>
              </a:ext>
            </a:extLst>
          </p:cNvPr>
          <p:cNvSpPr txBox="1"/>
          <p:nvPr/>
        </p:nvSpPr>
        <p:spPr>
          <a:xfrm>
            <a:off x="349624" y="883998"/>
            <a:ext cx="4087900" cy="276999"/>
          </a:xfrm>
          <a:prstGeom prst="rect">
            <a:avLst/>
          </a:prstGeom>
          <a:noFill/>
        </p:spPr>
        <p:txBody>
          <a:bodyPr wrap="square" rtlCol="0">
            <a:spAutoFit/>
          </a:bodyPr>
          <a:lstStyle/>
          <a:p>
            <a:r>
              <a:rPr lang="en-US" sz="1200" dirty="0"/>
              <a:t>Restricted movement of the population</a:t>
            </a:r>
          </a:p>
        </p:txBody>
      </p:sp>
      <p:sp>
        <p:nvSpPr>
          <p:cNvPr id="11" name="TextBox 10">
            <a:extLst>
              <a:ext uri="{FF2B5EF4-FFF2-40B4-BE49-F238E27FC236}">
                <a16:creationId xmlns:a16="http://schemas.microsoft.com/office/drawing/2014/main" id="{51E2E4B8-FB2E-DB62-2220-E3E2AD7337B1}"/>
              </a:ext>
            </a:extLst>
          </p:cNvPr>
          <p:cNvSpPr txBox="1"/>
          <p:nvPr/>
        </p:nvSpPr>
        <p:spPr>
          <a:xfrm>
            <a:off x="4706479" y="491774"/>
            <a:ext cx="4437521" cy="1754326"/>
          </a:xfrm>
          <a:prstGeom prst="rect">
            <a:avLst/>
          </a:prstGeom>
          <a:noFill/>
        </p:spPr>
        <p:txBody>
          <a:bodyPr wrap="square" rtlCol="0">
            <a:spAutoFit/>
          </a:bodyPr>
          <a:lstStyle/>
          <a:p>
            <a:pPr marL="285750" indent="-285750">
              <a:buFont typeface="Arial" panose="020B0604020202020204" pitchFamily="34" charset="0"/>
              <a:buChar char="•"/>
            </a:pPr>
            <a:r>
              <a:rPr lang="en-US" sz="1200" dirty="0"/>
              <a:t>Public Health England and the Government announce both pandemic and epidemic.</a:t>
            </a:r>
          </a:p>
          <a:p>
            <a:pPr marL="285750" indent="-285750">
              <a:buFont typeface="Arial" panose="020B0604020202020204" pitchFamily="34" charset="0"/>
              <a:buChar char="•"/>
            </a:pPr>
            <a:r>
              <a:rPr lang="en-US" sz="1200" dirty="0"/>
              <a:t>Activate an emergency phone number to contact a Parish Council coordinator</a:t>
            </a:r>
          </a:p>
          <a:p>
            <a:pPr marL="285750" indent="-285750">
              <a:buFont typeface="Arial" panose="020B0604020202020204" pitchFamily="34" charset="0"/>
              <a:buChar char="•"/>
            </a:pPr>
            <a:r>
              <a:rPr lang="en-US" sz="1200" dirty="0"/>
              <a:t>Widely communicate support to the village</a:t>
            </a:r>
          </a:p>
          <a:p>
            <a:pPr marL="285750" indent="-285750">
              <a:buFont typeface="Arial" panose="020B0604020202020204" pitchFamily="34" charset="0"/>
              <a:buChar char="•"/>
            </a:pPr>
            <a:r>
              <a:rPr lang="en-US" sz="1200" dirty="0"/>
              <a:t>Compile a list of vulnerable people who need to stay isolated</a:t>
            </a:r>
          </a:p>
          <a:p>
            <a:pPr marL="285750" indent="-285750">
              <a:buFont typeface="Arial" panose="020B0604020202020204" pitchFamily="34" charset="0"/>
              <a:buChar char="•"/>
            </a:pPr>
            <a:r>
              <a:rPr lang="en-US" sz="1200" dirty="0"/>
              <a:t>Convene a special Parish Council Meeting using zoom or equivalent, to plan response following the communication of health guidelines.</a:t>
            </a:r>
          </a:p>
        </p:txBody>
      </p:sp>
      <p:cxnSp>
        <p:nvCxnSpPr>
          <p:cNvPr id="12" name="Straight Connector 11">
            <a:extLst>
              <a:ext uri="{FF2B5EF4-FFF2-40B4-BE49-F238E27FC236}">
                <a16:creationId xmlns:a16="http://schemas.microsoft.com/office/drawing/2014/main" id="{58868CDC-7A7D-575C-25AC-15C95B663661}"/>
              </a:ext>
            </a:extLst>
          </p:cNvPr>
          <p:cNvCxnSpPr/>
          <p:nvPr/>
        </p:nvCxnSpPr>
        <p:spPr>
          <a:xfrm>
            <a:off x="134465" y="4513729"/>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0823CD-670C-EE6E-BD88-C32CCBC4479B}"/>
              </a:ext>
            </a:extLst>
          </p:cNvPr>
          <p:cNvSpPr txBox="1"/>
          <p:nvPr/>
        </p:nvSpPr>
        <p:spPr>
          <a:xfrm>
            <a:off x="349624" y="2598003"/>
            <a:ext cx="4087900" cy="276999"/>
          </a:xfrm>
          <a:prstGeom prst="rect">
            <a:avLst/>
          </a:prstGeom>
          <a:noFill/>
        </p:spPr>
        <p:txBody>
          <a:bodyPr wrap="square" rtlCol="0">
            <a:spAutoFit/>
          </a:bodyPr>
          <a:lstStyle/>
          <a:p>
            <a:r>
              <a:rPr lang="en-US" sz="1200" dirty="0"/>
              <a:t>Food &amp; Medical Supplies</a:t>
            </a:r>
          </a:p>
        </p:txBody>
      </p:sp>
      <p:sp>
        <p:nvSpPr>
          <p:cNvPr id="3" name="TextBox 2">
            <a:extLst>
              <a:ext uri="{FF2B5EF4-FFF2-40B4-BE49-F238E27FC236}">
                <a16:creationId xmlns:a16="http://schemas.microsoft.com/office/drawing/2014/main" id="{490A221B-891B-EF54-478B-A7F694E86459}"/>
              </a:ext>
            </a:extLst>
          </p:cNvPr>
          <p:cNvSpPr txBox="1"/>
          <p:nvPr/>
        </p:nvSpPr>
        <p:spPr>
          <a:xfrm>
            <a:off x="4706477" y="2486824"/>
            <a:ext cx="4410623"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Provide a shopping service for vulnerable people within the community</a:t>
            </a:r>
          </a:p>
          <a:p>
            <a:pPr marL="285750" indent="-285750">
              <a:buFont typeface="Arial" panose="020B0604020202020204" pitchFamily="34" charset="0"/>
              <a:buChar char="•"/>
            </a:pPr>
            <a:r>
              <a:rPr lang="en-US" sz="1200" dirty="0"/>
              <a:t>Recruit additional drivers for link (Hospital/Doctor appointments)</a:t>
            </a:r>
          </a:p>
          <a:p>
            <a:pPr marL="285750" indent="-285750">
              <a:buFont typeface="Arial" panose="020B0604020202020204" pitchFamily="34" charset="0"/>
              <a:buChar char="•"/>
            </a:pPr>
            <a:endParaRPr lang="en-GB" sz="1200" dirty="0"/>
          </a:p>
        </p:txBody>
      </p:sp>
      <p:sp>
        <p:nvSpPr>
          <p:cNvPr id="2" name="TextBox 1">
            <a:extLst>
              <a:ext uri="{FF2B5EF4-FFF2-40B4-BE49-F238E27FC236}">
                <a16:creationId xmlns:a16="http://schemas.microsoft.com/office/drawing/2014/main" id="{F540BC32-D311-3B9E-BBF9-D2A0B82E3957}"/>
              </a:ext>
            </a:extLst>
          </p:cNvPr>
          <p:cNvSpPr txBox="1"/>
          <p:nvPr/>
        </p:nvSpPr>
        <p:spPr>
          <a:xfrm>
            <a:off x="403418" y="4785390"/>
            <a:ext cx="4087900" cy="276999"/>
          </a:xfrm>
          <a:prstGeom prst="rect">
            <a:avLst/>
          </a:prstGeom>
          <a:noFill/>
        </p:spPr>
        <p:txBody>
          <a:bodyPr wrap="square" rtlCol="0">
            <a:spAutoFit/>
          </a:bodyPr>
          <a:lstStyle/>
          <a:p>
            <a:r>
              <a:rPr lang="en-US" sz="1200" dirty="0"/>
              <a:t>Notes</a:t>
            </a:r>
          </a:p>
        </p:txBody>
      </p:sp>
      <p:sp>
        <p:nvSpPr>
          <p:cNvPr id="7" name="TextBox 6">
            <a:extLst>
              <a:ext uri="{FF2B5EF4-FFF2-40B4-BE49-F238E27FC236}">
                <a16:creationId xmlns:a16="http://schemas.microsoft.com/office/drawing/2014/main" id="{F0D9F3BE-4FAB-04C5-80B8-0903B9672B6F}"/>
              </a:ext>
            </a:extLst>
          </p:cNvPr>
          <p:cNvSpPr txBox="1"/>
          <p:nvPr/>
        </p:nvSpPr>
        <p:spPr>
          <a:xfrm>
            <a:off x="286871" y="5181600"/>
            <a:ext cx="8606118" cy="1200329"/>
          </a:xfrm>
          <a:prstGeom prst="rect">
            <a:avLst/>
          </a:prstGeom>
          <a:noFill/>
        </p:spPr>
        <p:txBody>
          <a:bodyPr wrap="square" rtlCol="0">
            <a:spAutoFit/>
          </a:bodyPr>
          <a:lstStyle/>
          <a:p>
            <a:r>
              <a:rPr lang="en-GB" sz="1200" dirty="0"/>
              <a:t>Emergencies in the category have to be government or public authority led and will vary considerably depending on the nature of the emergency. Parish Council should maintain a practical, adaptable approach.</a:t>
            </a:r>
          </a:p>
          <a:p>
            <a:pPr marL="171450" indent="-171450">
              <a:buFont typeface="Arial" panose="020B0604020202020204" pitchFamily="34" charset="0"/>
              <a:buChar char="•"/>
            </a:pPr>
            <a:r>
              <a:rPr lang="en-GB" sz="1200" dirty="0"/>
              <a:t>Meet regularly, at least weekly at the start of the emergency</a:t>
            </a:r>
          </a:p>
          <a:p>
            <a:pPr marL="171450" indent="-171450">
              <a:buFont typeface="Arial" panose="020B0604020202020204" pitchFamily="34" charset="0"/>
              <a:buChar char="•"/>
            </a:pPr>
            <a:r>
              <a:rPr lang="en-GB" sz="1200" dirty="0"/>
              <a:t>Compile a list of help/assistance offered</a:t>
            </a:r>
          </a:p>
          <a:p>
            <a:pPr marL="171450" indent="-171450">
              <a:buFont typeface="Arial" panose="020B0604020202020204" pitchFamily="34" charset="0"/>
              <a:buChar char="•"/>
            </a:pPr>
            <a:r>
              <a:rPr lang="en-GB" sz="1200" dirty="0"/>
              <a:t>Prioritise vulnerable people</a:t>
            </a:r>
          </a:p>
          <a:p>
            <a:pPr marL="171450" indent="-171450">
              <a:buFont typeface="Arial" panose="020B0604020202020204" pitchFamily="34" charset="0"/>
              <a:buChar char="•"/>
            </a:pPr>
            <a:r>
              <a:rPr lang="en-GB" sz="1200" dirty="0"/>
              <a:t>Mobilise as many volunteers as possible</a:t>
            </a:r>
          </a:p>
        </p:txBody>
      </p:sp>
    </p:spTree>
    <p:extLst>
      <p:ext uri="{BB962C8B-B14F-4D97-AF65-F5344CB8AC3E}">
        <p14:creationId xmlns:p14="http://schemas.microsoft.com/office/powerpoint/2010/main" val="399294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D692-359B-AC19-9216-01AF64247D70}"/>
              </a:ext>
            </a:extLst>
          </p:cNvPr>
          <p:cNvSpPr>
            <a:spLocks noGrp="1"/>
          </p:cNvSpPr>
          <p:nvPr>
            <p:ph type="title"/>
          </p:nvPr>
        </p:nvSpPr>
        <p:spPr/>
        <p:txBody>
          <a:bodyPr/>
          <a:lstStyle/>
          <a:p>
            <a:r>
              <a:rPr lang="en-GB" b="1" dirty="0"/>
              <a:t>Loss of Utilities</a:t>
            </a:r>
          </a:p>
        </p:txBody>
      </p:sp>
    </p:spTree>
    <p:extLst>
      <p:ext uri="{BB962C8B-B14F-4D97-AF65-F5344CB8AC3E}">
        <p14:creationId xmlns:p14="http://schemas.microsoft.com/office/powerpoint/2010/main" val="2335669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2634B-FC8A-AA60-9F87-FA5500465E32}"/>
              </a:ext>
            </a:extLst>
          </p:cNvPr>
          <p:cNvSpPr txBox="1"/>
          <p:nvPr/>
        </p:nvSpPr>
        <p:spPr>
          <a:xfrm>
            <a:off x="349624" y="243005"/>
            <a:ext cx="5827059" cy="369332"/>
          </a:xfrm>
          <a:prstGeom prst="rect">
            <a:avLst/>
          </a:prstGeom>
          <a:noFill/>
        </p:spPr>
        <p:txBody>
          <a:bodyPr wrap="square" rtlCol="0">
            <a:spAutoFit/>
          </a:bodyPr>
          <a:lstStyle/>
          <a:p>
            <a:r>
              <a:rPr lang="en-US" dirty="0"/>
              <a:t>Action Card – Loss of Utilities</a:t>
            </a:r>
            <a:endParaRPr lang="en-GB" dirty="0"/>
          </a:p>
        </p:txBody>
      </p:sp>
      <p:cxnSp>
        <p:nvCxnSpPr>
          <p:cNvPr id="6" name="Straight Connector 5">
            <a:extLst>
              <a:ext uri="{FF2B5EF4-FFF2-40B4-BE49-F238E27FC236}">
                <a16:creationId xmlns:a16="http://schemas.microsoft.com/office/drawing/2014/main" id="{87EEC591-C3DA-2D24-0A97-2011C5397EA5}"/>
              </a:ext>
            </a:extLst>
          </p:cNvPr>
          <p:cNvCxnSpPr/>
          <p:nvPr/>
        </p:nvCxnSpPr>
        <p:spPr>
          <a:xfrm>
            <a:off x="4572000" y="690282"/>
            <a:ext cx="0" cy="588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0D6C34-622A-7DBA-A806-9AAF31CACEA3}"/>
              </a:ext>
            </a:extLst>
          </p:cNvPr>
          <p:cNvCxnSpPr/>
          <p:nvPr/>
        </p:nvCxnSpPr>
        <p:spPr>
          <a:xfrm>
            <a:off x="134465" y="2290482"/>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E15C3A-3117-ED22-FCED-5DBBD57D7B68}"/>
              </a:ext>
            </a:extLst>
          </p:cNvPr>
          <p:cNvSpPr txBox="1"/>
          <p:nvPr/>
        </p:nvSpPr>
        <p:spPr>
          <a:xfrm>
            <a:off x="349624" y="987554"/>
            <a:ext cx="4087900" cy="646331"/>
          </a:xfrm>
          <a:prstGeom prst="rect">
            <a:avLst/>
          </a:prstGeom>
          <a:noFill/>
        </p:spPr>
        <p:txBody>
          <a:bodyPr wrap="square" rtlCol="0">
            <a:spAutoFit/>
          </a:bodyPr>
          <a:lstStyle/>
          <a:p>
            <a:r>
              <a:rPr lang="en-US" sz="1200" dirty="0"/>
              <a:t>Electricity</a:t>
            </a:r>
          </a:p>
          <a:p>
            <a:endParaRPr lang="en-US" sz="1200" dirty="0"/>
          </a:p>
          <a:p>
            <a:r>
              <a:rPr lang="en-US" sz="1200" dirty="0"/>
              <a:t>Supply failure for multiple properties for more than 8 Hours</a:t>
            </a:r>
          </a:p>
        </p:txBody>
      </p:sp>
      <p:sp>
        <p:nvSpPr>
          <p:cNvPr id="11" name="TextBox 10">
            <a:extLst>
              <a:ext uri="{FF2B5EF4-FFF2-40B4-BE49-F238E27FC236}">
                <a16:creationId xmlns:a16="http://schemas.microsoft.com/office/drawing/2014/main" id="{51E2E4B8-FB2E-DB62-2220-E3E2AD7337B1}"/>
              </a:ext>
            </a:extLst>
          </p:cNvPr>
          <p:cNvSpPr txBox="1"/>
          <p:nvPr/>
        </p:nvSpPr>
        <p:spPr>
          <a:xfrm>
            <a:off x="4706479" y="853478"/>
            <a:ext cx="4437521"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t>Ensure that the power failure has been reported</a:t>
            </a:r>
          </a:p>
          <a:p>
            <a:pPr marL="285750" indent="-285750">
              <a:buFont typeface="Arial" panose="020B0604020202020204" pitchFamily="34" charset="0"/>
              <a:buChar char="•"/>
            </a:pPr>
            <a:r>
              <a:rPr lang="en-US" sz="1200" dirty="0"/>
              <a:t>Ensure that in the winter that people can heat their house and cook hot food</a:t>
            </a:r>
          </a:p>
          <a:p>
            <a:pPr marL="285750" indent="-285750">
              <a:buFont typeface="Arial" panose="020B0604020202020204" pitchFamily="34" charset="0"/>
              <a:buChar char="•"/>
            </a:pPr>
            <a:r>
              <a:rPr lang="en-US" sz="1200" dirty="0"/>
              <a:t>Consider opening a Community Place of Safety to provide a warm environment</a:t>
            </a:r>
          </a:p>
          <a:p>
            <a:pPr marL="285750" indent="-285750">
              <a:buFont typeface="Arial" panose="020B0604020202020204" pitchFamily="34" charset="0"/>
              <a:buChar char="•"/>
            </a:pPr>
            <a:r>
              <a:rPr lang="en-US" sz="1200" dirty="0"/>
              <a:t>Hot food available for the village shop or The Churchill Arms</a:t>
            </a:r>
          </a:p>
        </p:txBody>
      </p:sp>
      <p:cxnSp>
        <p:nvCxnSpPr>
          <p:cNvPr id="12" name="Straight Connector 11">
            <a:extLst>
              <a:ext uri="{FF2B5EF4-FFF2-40B4-BE49-F238E27FC236}">
                <a16:creationId xmlns:a16="http://schemas.microsoft.com/office/drawing/2014/main" id="{58868CDC-7A7D-575C-25AC-15C95B663661}"/>
              </a:ext>
            </a:extLst>
          </p:cNvPr>
          <p:cNvCxnSpPr/>
          <p:nvPr/>
        </p:nvCxnSpPr>
        <p:spPr>
          <a:xfrm>
            <a:off x="134465" y="4047564"/>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0823CD-670C-EE6E-BD88-C32CCBC4479B}"/>
              </a:ext>
            </a:extLst>
          </p:cNvPr>
          <p:cNvSpPr txBox="1"/>
          <p:nvPr/>
        </p:nvSpPr>
        <p:spPr>
          <a:xfrm>
            <a:off x="349624" y="2598003"/>
            <a:ext cx="4087900" cy="646331"/>
          </a:xfrm>
          <a:prstGeom prst="rect">
            <a:avLst/>
          </a:prstGeom>
          <a:noFill/>
        </p:spPr>
        <p:txBody>
          <a:bodyPr wrap="square" rtlCol="0">
            <a:spAutoFit/>
          </a:bodyPr>
          <a:lstStyle/>
          <a:p>
            <a:r>
              <a:rPr lang="en-US" sz="1200" dirty="0"/>
              <a:t>Water</a:t>
            </a:r>
          </a:p>
          <a:p>
            <a:endParaRPr lang="en-US" sz="1200" dirty="0"/>
          </a:p>
          <a:p>
            <a:r>
              <a:rPr lang="en-US" sz="1200" dirty="0"/>
              <a:t>Supply failure for multiple properties for more than 8 Hours</a:t>
            </a:r>
          </a:p>
        </p:txBody>
      </p:sp>
      <p:sp>
        <p:nvSpPr>
          <p:cNvPr id="14" name="TextBox 13">
            <a:extLst>
              <a:ext uri="{FF2B5EF4-FFF2-40B4-BE49-F238E27FC236}">
                <a16:creationId xmlns:a16="http://schemas.microsoft.com/office/drawing/2014/main" id="{172A628A-DD0A-1AF1-2C1F-4CC897F22A95}"/>
              </a:ext>
            </a:extLst>
          </p:cNvPr>
          <p:cNvSpPr txBox="1"/>
          <p:nvPr/>
        </p:nvSpPr>
        <p:spPr>
          <a:xfrm>
            <a:off x="349624" y="4326385"/>
            <a:ext cx="4087900" cy="276999"/>
          </a:xfrm>
          <a:prstGeom prst="rect">
            <a:avLst/>
          </a:prstGeom>
          <a:noFill/>
        </p:spPr>
        <p:txBody>
          <a:bodyPr wrap="square" rtlCol="0">
            <a:spAutoFit/>
          </a:bodyPr>
          <a:lstStyle/>
          <a:p>
            <a:r>
              <a:rPr lang="en-US" sz="1200" dirty="0"/>
              <a:t>Sewerage</a:t>
            </a:r>
          </a:p>
        </p:txBody>
      </p:sp>
      <p:sp>
        <p:nvSpPr>
          <p:cNvPr id="2" name="TextBox 1">
            <a:extLst>
              <a:ext uri="{FF2B5EF4-FFF2-40B4-BE49-F238E27FC236}">
                <a16:creationId xmlns:a16="http://schemas.microsoft.com/office/drawing/2014/main" id="{3925A573-6AAA-D8C2-0A01-655050065301}"/>
              </a:ext>
            </a:extLst>
          </p:cNvPr>
          <p:cNvSpPr txBox="1"/>
          <p:nvPr/>
        </p:nvSpPr>
        <p:spPr>
          <a:xfrm>
            <a:off x="4706477" y="4326385"/>
            <a:ext cx="4276162"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t>Ensure blocked sewers are reported</a:t>
            </a:r>
          </a:p>
          <a:p>
            <a:pPr marL="285750" indent="-285750">
              <a:buFont typeface="Arial" panose="020B0604020202020204" pitchFamily="34" charset="0"/>
              <a:buChar char="•"/>
            </a:pPr>
            <a:r>
              <a:rPr lang="en-US" sz="1200" dirty="0"/>
              <a:t>In the unlikely event that households cannot flush toilets consider opening a Community Place of Safety to provide toilet facilities</a:t>
            </a:r>
            <a:endParaRPr lang="en-GB" sz="1200" dirty="0"/>
          </a:p>
        </p:txBody>
      </p:sp>
      <p:sp>
        <p:nvSpPr>
          <p:cNvPr id="3" name="TextBox 2">
            <a:extLst>
              <a:ext uri="{FF2B5EF4-FFF2-40B4-BE49-F238E27FC236}">
                <a16:creationId xmlns:a16="http://schemas.microsoft.com/office/drawing/2014/main" id="{490A221B-891B-EF54-478B-A7F694E86459}"/>
              </a:ext>
            </a:extLst>
          </p:cNvPr>
          <p:cNvSpPr txBox="1"/>
          <p:nvPr/>
        </p:nvSpPr>
        <p:spPr>
          <a:xfrm>
            <a:off x="4706477" y="2459503"/>
            <a:ext cx="4410623"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t>Ensure that the supply failure has been reported</a:t>
            </a:r>
          </a:p>
          <a:p>
            <a:pPr marL="285750" indent="-285750">
              <a:buFont typeface="Arial" panose="020B0604020202020204" pitchFamily="34" charset="0"/>
              <a:buChar char="•"/>
            </a:pPr>
            <a:r>
              <a:rPr lang="en-GB" sz="1200" dirty="0"/>
              <a:t>Ask Wessex Water to supply bottled water or a tanker</a:t>
            </a:r>
          </a:p>
          <a:p>
            <a:pPr marL="285750" indent="-285750">
              <a:buFont typeface="Arial" panose="020B0604020202020204" pitchFamily="34" charset="0"/>
              <a:buChar char="•"/>
            </a:pPr>
            <a:r>
              <a:rPr lang="en-GB" sz="1200" dirty="0"/>
              <a:t>Contact residents across the village to see if there is water available and fill containers as needed</a:t>
            </a:r>
          </a:p>
        </p:txBody>
      </p:sp>
      <p:cxnSp>
        <p:nvCxnSpPr>
          <p:cNvPr id="5" name="Straight Connector 4">
            <a:extLst>
              <a:ext uri="{FF2B5EF4-FFF2-40B4-BE49-F238E27FC236}">
                <a16:creationId xmlns:a16="http://schemas.microsoft.com/office/drawing/2014/main" id="{C30F7BEC-B344-FEB3-B14D-8E4E8CB54B20}"/>
              </a:ext>
            </a:extLst>
          </p:cNvPr>
          <p:cNvCxnSpPr/>
          <p:nvPr/>
        </p:nvCxnSpPr>
        <p:spPr>
          <a:xfrm>
            <a:off x="268941" y="5544670"/>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1D6A4FF-90A9-64A9-D7C3-455BFE9C9534}"/>
              </a:ext>
            </a:extLst>
          </p:cNvPr>
          <p:cNvSpPr txBox="1"/>
          <p:nvPr/>
        </p:nvSpPr>
        <p:spPr>
          <a:xfrm>
            <a:off x="309283" y="5654070"/>
            <a:ext cx="4087900" cy="830997"/>
          </a:xfrm>
          <a:prstGeom prst="rect">
            <a:avLst/>
          </a:prstGeom>
          <a:noFill/>
        </p:spPr>
        <p:txBody>
          <a:bodyPr wrap="square" rtlCol="0">
            <a:spAutoFit/>
          </a:bodyPr>
          <a:lstStyle/>
          <a:p>
            <a:r>
              <a:rPr lang="en-US" sz="1200" dirty="0"/>
              <a:t>Loss of Broadband &amp; Home phone</a:t>
            </a:r>
          </a:p>
          <a:p>
            <a:endParaRPr lang="en-US" sz="1200" dirty="0"/>
          </a:p>
          <a:p>
            <a:r>
              <a:rPr lang="en-US" sz="1200" i="1" dirty="0"/>
              <a:t>While this is not as serious as the other events, it can isolate people and should be escalated to the Parish Council</a:t>
            </a:r>
          </a:p>
        </p:txBody>
      </p:sp>
      <p:sp>
        <p:nvSpPr>
          <p:cNvPr id="9" name="TextBox 8">
            <a:extLst>
              <a:ext uri="{FF2B5EF4-FFF2-40B4-BE49-F238E27FC236}">
                <a16:creationId xmlns:a16="http://schemas.microsoft.com/office/drawing/2014/main" id="{619A37DE-2C00-FE5F-DCC0-DC834B26BAF2}"/>
              </a:ext>
            </a:extLst>
          </p:cNvPr>
          <p:cNvSpPr txBox="1"/>
          <p:nvPr/>
        </p:nvSpPr>
        <p:spPr>
          <a:xfrm>
            <a:off x="4706477" y="5683169"/>
            <a:ext cx="4276162"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Ensure Openreach have been informed and have accepted the job. Broadband providers should confirm this to their customers</a:t>
            </a:r>
          </a:p>
          <a:p>
            <a:pPr marL="285750" indent="-285750">
              <a:buFont typeface="Arial" panose="020B0604020202020204" pitchFamily="34" charset="0"/>
              <a:buChar char="•"/>
            </a:pPr>
            <a:r>
              <a:rPr lang="en-US" sz="1200" dirty="0"/>
              <a:t>Inform the Parish Council so that they can monitor and work with Openreach for a timely repair</a:t>
            </a:r>
            <a:endParaRPr lang="en-GB" sz="1200" dirty="0"/>
          </a:p>
        </p:txBody>
      </p:sp>
    </p:spTree>
    <p:extLst>
      <p:ext uri="{BB962C8B-B14F-4D97-AF65-F5344CB8AC3E}">
        <p14:creationId xmlns:p14="http://schemas.microsoft.com/office/powerpoint/2010/main" val="265043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354F-0456-F33A-1390-5453C7829106}"/>
              </a:ext>
            </a:extLst>
          </p:cNvPr>
          <p:cNvSpPr txBox="1">
            <a:spLocks/>
          </p:cNvSpPr>
          <p:nvPr/>
        </p:nvSpPr>
        <p:spPr>
          <a:xfrm>
            <a:off x="628650" y="248585"/>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How to Activate a Place of Safety</a:t>
            </a:r>
          </a:p>
        </p:txBody>
      </p:sp>
      <p:sp>
        <p:nvSpPr>
          <p:cNvPr id="3" name="TextBox 2">
            <a:extLst>
              <a:ext uri="{FF2B5EF4-FFF2-40B4-BE49-F238E27FC236}">
                <a16:creationId xmlns:a16="http://schemas.microsoft.com/office/drawing/2014/main" id="{B0CDD1D2-9279-8288-3783-4F520156F45B}"/>
              </a:ext>
            </a:extLst>
          </p:cNvPr>
          <p:cNvSpPr txBox="1"/>
          <p:nvPr/>
        </p:nvSpPr>
        <p:spPr>
          <a:xfrm>
            <a:off x="699246" y="864691"/>
            <a:ext cx="7960659"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t>There are 4 places of Safety, our primary is our Village Hall. Backups are All Saints (our CofE Church), St Josephs Catholic Church on the Cheverell Road near the crossroads and the Ebenezer Chapel opposite the Sandfield.</a:t>
            </a:r>
          </a:p>
          <a:p>
            <a:pPr marL="285750" indent="-285750">
              <a:buFont typeface="Arial" panose="020B0604020202020204" pitchFamily="34" charset="0"/>
              <a:buChar char="•"/>
            </a:pPr>
            <a:r>
              <a:rPr lang="en-US" sz="1400" dirty="0"/>
              <a:t>Contact a member of the Parish Council who will have keyholder details. Arrange with the keyholder to open the facility and call volunteers to come and help</a:t>
            </a:r>
          </a:p>
          <a:p>
            <a:pPr marL="285750" indent="-285750">
              <a:buFont typeface="Arial" panose="020B0604020202020204" pitchFamily="34" charset="0"/>
              <a:buChar char="•"/>
            </a:pPr>
            <a:r>
              <a:rPr lang="en-US" sz="1400" dirty="0"/>
              <a:t>Make sure you have the place of safety open before the next step</a:t>
            </a:r>
            <a:endParaRPr lang="en-GB" sz="1400" dirty="0"/>
          </a:p>
          <a:p>
            <a:pPr marL="285750" indent="-285750">
              <a:buFont typeface="Arial" panose="020B0604020202020204" pitchFamily="34" charset="0"/>
              <a:buChar char="•"/>
            </a:pPr>
            <a:r>
              <a:rPr lang="en-GB" sz="1400" dirty="0"/>
              <a:t>In the case of almost all events, fire, flood, road traffic collision, train or air disaster, the incident will be attended by the emergency services.</a:t>
            </a:r>
          </a:p>
          <a:p>
            <a:pPr marL="285750" indent="-285750">
              <a:buFont typeface="Arial" panose="020B0604020202020204" pitchFamily="34" charset="0"/>
              <a:buChar char="•"/>
            </a:pPr>
            <a:r>
              <a:rPr lang="en-GB" sz="1400" dirty="0"/>
              <a:t>Send one member of the team to approach the incident commander at the scene. Incident commanders will be wearing a tabard (examples shown below).</a:t>
            </a:r>
          </a:p>
          <a:p>
            <a:pPr marL="285750" indent="-285750">
              <a:buFont typeface="Arial" panose="020B0604020202020204" pitchFamily="34" charset="0"/>
              <a:buChar char="•"/>
            </a:pPr>
            <a:r>
              <a:rPr lang="en-GB" sz="1400" dirty="0"/>
              <a:t>Tell the incident commander that there is a place where people who are not casualties can find shelter, tell them where it is and how to contact you.</a:t>
            </a:r>
          </a:p>
          <a:p>
            <a:pPr marL="285750" indent="-285750">
              <a:buFont typeface="Arial" panose="020B0604020202020204" pitchFamily="34" charset="0"/>
              <a:buChar char="•"/>
            </a:pPr>
            <a:r>
              <a:rPr lang="en-GB" sz="1400" dirty="0"/>
              <a:t>As soon as you have done this leave and get out of their way</a:t>
            </a:r>
            <a:endParaRPr lang="en-US" sz="1400" dirty="0"/>
          </a:p>
        </p:txBody>
      </p:sp>
      <p:pic>
        <p:nvPicPr>
          <p:cNvPr id="5" name="Picture 4" descr="A collage of different vests&#10;&#10;Description automatically generated">
            <a:extLst>
              <a:ext uri="{FF2B5EF4-FFF2-40B4-BE49-F238E27FC236}">
                <a16:creationId xmlns:a16="http://schemas.microsoft.com/office/drawing/2014/main" id="{67C593C6-D3A7-1A5B-FDFD-43146A346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3655749"/>
            <a:ext cx="3924710" cy="3202251"/>
          </a:xfrm>
          <a:prstGeom prst="rect">
            <a:avLst/>
          </a:prstGeom>
        </p:spPr>
      </p:pic>
      <p:sp>
        <p:nvSpPr>
          <p:cNvPr id="6" name="TextBox 5">
            <a:extLst>
              <a:ext uri="{FF2B5EF4-FFF2-40B4-BE49-F238E27FC236}">
                <a16:creationId xmlns:a16="http://schemas.microsoft.com/office/drawing/2014/main" id="{EAFD248F-BA15-E2B6-5A8F-90C33BAD9BAF}"/>
              </a:ext>
            </a:extLst>
          </p:cNvPr>
          <p:cNvSpPr txBox="1"/>
          <p:nvPr/>
        </p:nvSpPr>
        <p:spPr>
          <a:xfrm>
            <a:off x="4141694" y="3685538"/>
            <a:ext cx="4823012" cy="2923877"/>
          </a:xfrm>
          <a:prstGeom prst="rect">
            <a:avLst/>
          </a:prstGeom>
          <a:noFill/>
        </p:spPr>
        <p:txBody>
          <a:bodyPr wrap="square" rtlCol="0">
            <a:spAutoFit/>
          </a:bodyPr>
          <a:lstStyle/>
          <a:p>
            <a:r>
              <a:rPr lang="en-US" sz="1600" b="1" dirty="0"/>
              <a:t>The Objective</a:t>
            </a:r>
          </a:p>
          <a:p>
            <a:endParaRPr lang="en-US" sz="1400" dirty="0"/>
          </a:p>
          <a:p>
            <a:pPr marL="285750" indent="-285750">
              <a:buFont typeface="Arial" panose="020B0604020202020204" pitchFamily="34" charset="0"/>
              <a:buChar char="•"/>
            </a:pPr>
            <a:r>
              <a:rPr lang="en-US" sz="1400" dirty="0"/>
              <a:t>Our objective is to provide short term (24hours or less) shelter for those affected by an event.</a:t>
            </a:r>
          </a:p>
          <a:p>
            <a:pPr marL="285750" indent="-285750">
              <a:buFont typeface="Arial" panose="020B0604020202020204" pitchFamily="34" charset="0"/>
              <a:buChar char="•"/>
            </a:pPr>
            <a:r>
              <a:rPr lang="en-US" sz="1400" dirty="0"/>
              <a:t>These people will be upset and vulnerable and may even have lost their homes or loved ones.</a:t>
            </a:r>
          </a:p>
          <a:p>
            <a:pPr marL="285750" indent="-285750">
              <a:buFont typeface="Arial" panose="020B0604020202020204" pitchFamily="34" charset="0"/>
              <a:buChar char="•"/>
            </a:pPr>
            <a:r>
              <a:rPr lang="en-US" sz="1400" dirty="0"/>
              <a:t>Your job is to provide hot &amp; cold drinks, warmth and shelter. </a:t>
            </a:r>
          </a:p>
          <a:p>
            <a:pPr marL="285750" indent="-285750">
              <a:buFont typeface="Arial" panose="020B0604020202020204" pitchFamily="34" charset="0"/>
              <a:buChar char="•"/>
            </a:pPr>
            <a:r>
              <a:rPr lang="en-US" sz="1400" dirty="0"/>
              <a:t>If people are displaced from their homes, relatives may arrive to collect them, if they need emergency housing job cards will tell you how to contact emergency housing at Wiltshire Council</a:t>
            </a:r>
          </a:p>
          <a:p>
            <a:pPr marL="285750" indent="-285750">
              <a:buFont typeface="Arial" panose="020B0604020202020204" pitchFamily="34" charset="0"/>
              <a:buChar char="•"/>
            </a:pPr>
            <a:r>
              <a:rPr lang="en-US" sz="1400" dirty="0"/>
              <a:t>If anyone leaves, please take their names and the addresses of where they are from and where they are going</a:t>
            </a:r>
            <a:endParaRPr lang="en-GB" sz="1400" dirty="0"/>
          </a:p>
        </p:txBody>
      </p:sp>
    </p:spTree>
    <p:extLst>
      <p:ext uri="{BB962C8B-B14F-4D97-AF65-F5344CB8AC3E}">
        <p14:creationId xmlns:p14="http://schemas.microsoft.com/office/powerpoint/2010/main" val="3686393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2634B-FC8A-AA60-9F87-FA5500465E32}"/>
              </a:ext>
            </a:extLst>
          </p:cNvPr>
          <p:cNvSpPr txBox="1"/>
          <p:nvPr/>
        </p:nvSpPr>
        <p:spPr>
          <a:xfrm>
            <a:off x="349624" y="243005"/>
            <a:ext cx="5827059" cy="369332"/>
          </a:xfrm>
          <a:prstGeom prst="rect">
            <a:avLst/>
          </a:prstGeom>
          <a:noFill/>
        </p:spPr>
        <p:txBody>
          <a:bodyPr wrap="square" rtlCol="0">
            <a:spAutoFit/>
          </a:bodyPr>
          <a:lstStyle/>
          <a:p>
            <a:r>
              <a:rPr lang="en-US" dirty="0"/>
              <a:t>Action Card – Widespread Electrical Failure - Regional</a:t>
            </a:r>
            <a:endParaRPr lang="en-GB" dirty="0"/>
          </a:p>
        </p:txBody>
      </p:sp>
      <p:cxnSp>
        <p:nvCxnSpPr>
          <p:cNvPr id="6" name="Straight Connector 5">
            <a:extLst>
              <a:ext uri="{FF2B5EF4-FFF2-40B4-BE49-F238E27FC236}">
                <a16:creationId xmlns:a16="http://schemas.microsoft.com/office/drawing/2014/main" id="{87EEC591-C3DA-2D24-0A97-2011C5397EA5}"/>
              </a:ext>
            </a:extLst>
          </p:cNvPr>
          <p:cNvCxnSpPr/>
          <p:nvPr/>
        </p:nvCxnSpPr>
        <p:spPr>
          <a:xfrm>
            <a:off x="4572000" y="690282"/>
            <a:ext cx="0" cy="588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0D6C34-622A-7DBA-A806-9AAF31CACEA3}"/>
              </a:ext>
            </a:extLst>
          </p:cNvPr>
          <p:cNvCxnSpPr/>
          <p:nvPr/>
        </p:nvCxnSpPr>
        <p:spPr>
          <a:xfrm>
            <a:off x="134465" y="2326341"/>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E15C3A-3117-ED22-FCED-5DBBD57D7B68}"/>
              </a:ext>
            </a:extLst>
          </p:cNvPr>
          <p:cNvSpPr txBox="1"/>
          <p:nvPr/>
        </p:nvSpPr>
        <p:spPr>
          <a:xfrm>
            <a:off x="349624" y="987554"/>
            <a:ext cx="4087900" cy="1015663"/>
          </a:xfrm>
          <a:prstGeom prst="rect">
            <a:avLst/>
          </a:prstGeom>
          <a:noFill/>
        </p:spPr>
        <p:txBody>
          <a:bodyPr wrap="square" rtlCol="0">
            <a:spAutoFit/>
          </a:bodyPr>
          <a:lstStyle/>
          <a:p>
            <a:r>
              <a:rPr lang="en-US" sz="1200" b="1" dirty="0"/>
              <a:t>Communication</a:t>
            </a:r>
          </a:p>
          <a:p>
            <a:endParaRPr lang="en-US" sz="1200" dirty="0"/>
          </a:p>
          <a:p>
            <a:r>
              <a:rPr lang="en-US" sz="1200" dirty="0"/>
              <a:t>It is vital to keep the community informed, while updates may be few the Village Hall should be staffed and open during the day to reassure people</a:t>
            </a:r>
          </a:p>
        </p:txBody>
      </p:sp>
      <p:sp>
        <p:nvSpPr>
          <p:cNvPr id="11" name="TextBox 10">
            <a:extLst>
              <a:ext uri="{FF2B5EF4-FFF2-40B4-BE49-F238E27FC236}">
                <a16:creationId xmlns:a16="http://schemas.microsoft.com/office/drawing/2014/main" id="{51E2E4B8-FB2E-DB62-2220-E3E2AD7337B1}"/>
              </a:ext>
            </a:extLst>
          </p:cNvPr>
          <p:cNvSpPr txBox="1"/>
          <p:nvPr/>
        </p:nvSpPr>
        <p:spPr>
          <a:xfrm>
            <a:off x="4706479" y="853478"/>
            <a:ext cx="4437521"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t>Village Hall as a focal point for updates – Daily 5pm</a:t>
            </a:r>
          </a:p>
          <a:p>
            <a:pPr marL="285750" indent="-285750">
              <a:buFont typeface="Arial" panose="020B0604020202020204" pitchFamily="34" charset="0"/>
              <a:buChar char="•"/>
            </a:pPr>
            <a:r>
              <a:rPr lang="en-US" sz="1200" dirty="0"/>
              <a:t>Communication will come via the police or the RAYNET group who are mobilized by Wiltshire Council Resilience Leaders.</a:t>
            </a:r>
          </a:p>
          <a:p>
            <a:pPr marL="285750" indent="-285750">
              <a:buFont typeface="Arial" panose="020B0604020202020204" pitchFamily="34" charset="0"/>
              <a:buChar char="•"/>
            </a:pPr>
            <a:r>
              <a:rPr lang="en-US" sz="1200" dirty="0"/>
              <a:t>Monitor car radios that can receive analogue (FM or MW) for information</a:t>
            </a:r>
          </a:p>
          <a:p>
            <a:pPr marL="285750" indent="-285750">
              <a:buFont typeface="Arial" panose="020B0604020202020204" pitchFamily="34" charset="0"/>
              <a:buChar char="•"/>
            </a:pPr>
            <a:r>
              <a:rPr lang="en-US" sz="1200" dirty="0"/>
              <a:t>Set up a line of communication with care homes especially </a:t>
            </a:r>
            <a:r>
              <a:rPr lang="en-US" sz="1200" dirty="0" err="1"/>
              <a:t>Dauntsey</a:t>
            </a:r>
            <a:r>
              <a:rPr lang="en-US" sz="1200" dirty="0"/>
              <a:t> House as well as </a:t>
            </a:r>
            <a:r>
              <a:rPr lang="en-US" sz="1200" dirty="0" err="1"/>
              <a:t>Dauntsey</a:t>
            </a:r>
            <a:r>
              <a:rPr lang="en-US" sz="1200" dirty="0"/>
              <a:t> School</a:t>
            </a:r>
          </a:p>
        </p:txBody>
      </p:sp>
      <p:cxnSp>
        <p:nvCxnSpPr>
          <p:cNvPr id="12" name="Straight Connector 11">
            <a:extLst>
              <a:ext uri="{FF2B5EF4-FFF2-40B4-BE49-F238E27FC236}">
                <a16:creationId xmlns:a16="http://schemas.microsoft.com/office/drawing/2014/main" id="{58868CDC-7A7D-575C-25AC-15C95B663661}"/>
              </a:ext>
            </a:extLst>
          </p:cNvPr>
          <p:cNvCxnSpPr/>
          <p:nvPr/>
        </p:nvCxnSpPr>
        <p:spPr>
          <a:xfrm>
            <a:off x="134465" y="4513729"/>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0823CD-670C-EE6E-BD88-C32CCBC4479B}"/>
              </a:ext>
            </a:extLst>
          </p:cNvPr>
          <p:cNvSpPr txBox="1"/>
          <p:nvPr/>
        </p:nvSpPr>
        <p:spPr>
          <a:xfrm>
            <a:off x="349624" y="2598003"/>
            <a:ext cx="4087900" cy="830997"/>
          </a:xfrm>
          <a:prstGeom prst="rect">
            <a:avLst/>
          </a:prstGeom>
          <a:noFill/>
        </p:spPr>
        <p:txBody>
          <a:bodyPr wrap="square" rtlCol="0">
            <a:spAutoFit/>
          </a:bodyPr>
          <a:lstStyle/>
          <a:p>
            <a:r>
              <a:rPr lang="en-US" sz="1200" b="1" dirty="0"/>
              <a:t>Heating</a:t>
            </a:r>
          </a:p>
          <a:p>
            <a:endParaRPr lang="en-US" sz="1200" b="1" dirty="0"/>
          </a:p>
          <a:p>
            <a:r>
              <a:rPr lang="en-US" sz="1200" dirty="0"/>
              <a:t>The need for heating will vary according to the weather. The key is to protect the vulnerable. </a:t>
            </a:r>
          </a:p>
        </p:txBody>
      </p:sp>
      <p:sp>
        <p:nvSpPr>
          <p:cNvPr id="14" name="TextBox 13">
            <a:extLst>
              <a:ext uri="{FF2B5EF4-FFF2-40B4-BE49-F238E27FC236}">
                <a16:creationId xmlns:a16="http://schemas.microsoft.com/office/drawing/2014/main" id="{172A628A-DD0A-1AF1-2C1F-4CC897F22A95}"/>
              </a:ext>
            </a:extLst>
          </p:cNvPr>
          <p:cNvSpPr txBox="1"/>
          <p:nvPr/>
        </p:nvSpPr>
        <p:spPr>
          <a:xfrm>
            <a:off x="349624" y="4767462"/>
            <a:ext cx="4087900" cy="276999"/>
          </a:xfrm>
          <a:prstGeom prst="rect">
            <a:avLst/>
          </a:prstGeom>
          <a:noFill/>
        </p:spPr>
        <p:txBody>
          <a:bodyPr wrap="square" rtlCol="0">
            <a:spAutoFit/>
          </a:bodyPr>
          <a:lstStyle/>
          <a:p>
            <a:r>
              <a:rPr lang="en-US" sz="1200" b="1" dirty="0"/>
              <a:t>Food Supplies</a:t>
            </a:r>
          </a:p>
        </p:txBody>
      </p:sp>
      <p:sp>
        <p:nvSpPr>
          <p:cNvPr id="2" name="TextBox 1">
            <a:extLst>
              <a:ext uri="{FF2B5EF4-FFF2-40B4-BE49-F238E27FC236}">
                <a16:creationId xmlns:a16="http://schemas.microsoft.com/office/drawing/2014/main" id="{3925A573-6AAA-D8C2-0A01-655050065301}"/>
              </a:ext>
            </a:extLst>
          </p:cNvPr>
          <p:cNvSpPr txBox="1"/>
          <p:nvPr/>
        </p:nvSpPr>
        <p:spPr>
          <a:xfrm>
            <a:off x="4706477" y="4767462"/>
            <a:ext cx="4276162"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t>To conserve fuel supplies ask people to combine into large groups to get shopping and supplies. One car with four people could shop together. Large vehicles could shop for multiple households.</a:t>
            </a:r>
          </a:p>
          <a:p>
            <a:pPr marL="285750" indent="-285750">
              <a:buFont typeface="Arial" panose="020B0604020202020204" pitchFamily="34" charset="0"/>
              <a:buChar char="•"/>
            </a:pPr>
            <a:r>
              <a:rPr lang="en-US" sz="1200" dirty="0"/>
              <a:t>With power down, credit card and cash machines will not work. Try and pool resources.</a:t>
            </a:r>
            <a:endParaRPr lang="en-GB" sz="1200" dirty="0"/>
          </a:p>
        </p:txBody>
      </p:sp>
      <p:sp>
        <p:nvSpPr>
          <p:cNvPr id="3" name="TextBox 2">
            <a:extLst>
              <a:ext uri="{FF2B5EF4-FFF2-40B4-BE49-F238E27FC236}">
                <a16:creationId xmlns:a16="http://schemas.microsoft.com/office/drawing/2014/main" id="{490A221B-891B-EF54-478B-A7F694E86459}"/>
              </a:ext>
            </a:extLst>
          </p:cNvPr>
          <p:cNvSpPr txBox="1"/>
          <p:nvPr/>
        </p:nvSpPr>
        <p:spPr>
          <a:xfrm>
            <a:off x="4706477" y="2459503"/>
            <a:ext cx="4410623" cy="830997"/>
          </a:xfrm>
          <a:prstGeom prst="rect">
            <a:avLst/>
          </a:prstGeom>
          <a:noFill/>
        </p:spPr>
        <p:txBody>
          <a:bodyPr wrap="square" rtlCol="0">
            <a:spAutoFit/>
          </a:bodyPr>
          <a:lstStyle/>
          <a:p>
            <a:pPr marL="285750" indent="-285750">
              <a:buFont typeface="Arial" panose="020B0604020202020204" pitchFamily="34" charset="0"/>
              <a:buChar char="•"/>
            </a:pPr>
            <a:r>
              <a:rPr lang="en-GB" sz="1200" dirty="0"/>
              <a:t>Provide warmth for the vulnerable &amp; elderly</a:t>
            </a:r>
          </a:p>
          <a:p>
            <a:pPr marL="285750" indent="-285750">
              <a:buFont typeface="Arial" panose="020B0604020202020204" pitchFamily="34" charset="0"/>
              <a:buChar char="•"/>
            </a:pPr>
            <a:r>
              <a:rPr lang="en-GB" sz="1200" dirty="0"/>
              <a:t>Fuel supplies will be impacted, knock on doors. People with Rayburns or open fires can help with warmth. </a:t>
            </a:r>
          </a:p>
          <a:p>
            <a:pPr marL="285750" indent="-285750">
              <a:buFont typeface="Arial" panose="020B0604020202020204" pitchFamily="34" charset="0"/>
              <a:buChar char="•"/>
            </a:pPr>
            <a:r>
              <a:rPr lang="en-GB" sz="1200" dirty="0"/>
              <a:t>People with barbeques will be able to cook hot food</a:t>
            </a:r>
          </a:p>
        </p:txBody>
      </p:sp>
    </p:spTree>
    <p:extLst>
      <p:ext uri="{BB962C8B-B14F-4D97-AF65-F5344CB8AC3E}">
        <p14:creationId xmlns:p14="http://schemas.microsoft.com/office/powerpoint/2010/main" val="2626191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64CF0-FD91-3603-1849-654344444BA6}"/>
              </a:ext>
            </a:extLst>
          </p:cNvPr>
          <p:cNvSpPr txBox="1"/>
          <p:nvPr/>
        </p:nvSpPr>
        <p:spPr>
          <a:xfrm>
            <a:off x="349625" y="243005"/>
            <a:ext cx="4222376" cy="923330"/>
          </a:xfrm>
          <a:prstGeom prst="rect">
            <a:avLst/>
          </a:prstGeom>
          <a:noFill/>
        </p:spPr>
        <p:txBody>
          <a:bodyPr wrap="square" rtlCol="0">
            <a:spAutoFit/>
          </a:bodyPr>
          <a:lstStyle/>
          <a:p>
            <a:r>
              <a:rPr lang="en-US" dirty="0"/>
              <a:t>Action Card – LOSS OF ULTILITIES</a:t>
            </a:r>
          </a:p>
          <a:p>
            <a:endParaRPr lang="en-US" dirty="0"/>
          </a:p>
          <a:p>
            <a:r>
              <a:rPr lang="en-US" dirty="0"/>
              <a:t>Volunteers</a:t>
            </a:r>
            <a:endParaRPr lang="en-GB" dirty="0"/>
          </a:p>
        </p:txBody>
      </p:sp>
      <p:cxnSp>
        <p:nvCxnSpPr>
          <p:cNvPr id="5" name="Straight Connector 4">
            <a:extLst>
              <a:ext uri="{FF2B5EF4-FFF2-40B4-BE49-F238E27FC236}">
                <a16:creationId xmlns:a16="http://schemas.microsoft.com/office/drawing/2014/main" id="{61826248-1B98-8002-2AEF-759213BFA268}"/>
              </a:ext>
            </a:extLst>
          </p:cNvPr>
          <p:cNvCxnSpPr>
            <a:cxnSpLocks/>
          </p:cNvCxnSpPr>
          <p:nvPr/>
        </p:nvCxnSpPr>
        <p:spPr>
          <a:xfrm>
            <a:off x="4572000" y="125506"/>
            <a:ext cx="0" cy="6580094"/>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33862F5-1295-BBE9-6A4B-0BC09266D995}"/>
              </a:ext>
            </a:extLst>
          </p:cNvPr>
          <p:cNvSpPr txBox="1"/>
          <p:nvPr/>
        </p:nvSpPr>
        <p:spPr>
          <a:xfrm>
            <a:off x="4675101" y="1283834"/>
            <a:ext cx="4329948" cy="3477875"/>
          </a:xfrm>
          <a:prstGeom prst="rect">
            <a:avLst/>
          </a:prstGeom>
          <a:noFill/>
        </p:spPr>
        <p:txBody>
          <a:bodyPr wrap="square" rtlCol="0">
            <a:spAutoFit/>
          </a:bodyPr>
          <a:lstStyle/>
          <a:p>
            <a:r>
              <a:rPr lang="en-US" sz="1400" b="1" dirty="0"/>
              <a:t>Scottish &amp; Southern Electricity Networks</a:t>
            </a:r>
          </a:p>
          <a:p>
            <a:endParaRPr lang="en-US" sz="1200" dirty="0"/>
          </a:p>
          <a:p>
            <a:pPr marL="171450" indent="-171450">
              <a:buFont typeface="Arial" panose="020B0604020202020204" pitchFamily="34" charset="0"/>
              <a:buChar char="•"/>
            </a:pPr>
            <a:r>
              <a:rPr lang="en-US" sz="1200" dirty="0"/>
              <a:t>Maintain the electricity infrastructure in our area, including substations</a:t>
            </a:r>
          </a:p>
          <a:p>
            <a:pPr marL="171450" indent="-171450">
              <a:buFont typeface="Arial" panose="020B0604020202020204" pitchFamily="34" charset="0"/>
              <a:buChar char="•"/>
            </a:pPr>
            <a:r>
              <a:rPr lang="en-US" sz="1200" dirty="0"/>
              <a:t>If you experience a power cut call 0800 072 7282</a:t>
            </a:r>
          </a:p>
          <a:p>
            <a:pPr marL="171450" indent="-171450">
              <a:buFont typeface="Arial" panose="020B0604020202020204" pitchFamily="34" charset="0"/>
              <a:buChar char="•"/>
            </a:pPr>
            <a:endParaRPr lang="en-US" sz="1200" dirty="0"/>
          </a:p>
          <a:p>
            <a:r>
              <a:rPr lang="en-US" sz="1400" b="1" dirty="0"/>
              <a:t>Water &amp; Sewerage</a:t>
            </a:r>
          </a:p>
          <a:p>
            <a:endParaRPr lang="en-US" sz="1200" b="1" dirty="0"/>
          </a:p>
          <a:p>
            <a:pPr marL="171450" indent="-171450">
              <a:buFont typeface="Arial" panose="020B0604020202020204" pitchFamily="34" charset="0"/>
              <a:buChar char="•"/>
            </a:pPr>
            <a:r>
              <a:rPr lang="en-US" sz="1200" dirty="0"/>
              <a:t>Wessex Water are responsible for supply failures and blocked sewers </a:t>
            </a:r>
          </a:p>
          <a:p>
            <a:pPr marL="171450" indent="-171450">
              <a:buFont typeface="Arial" panose="020B0604020202020204" pitchFamily="34" charset="0"/>
              <a:buChar char="•"/>
            </a:pPr>
            <a:r>
              <a:rPr lang="en-US" sz="1200" dirty="0"/>
              <a:t>0345 600 4 600 (24 hours)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To find out if there are emergency works being carried out that affect supply enter your postcode on this map</a:t>
            </a:r>
          </a:p>
          <a:p>
            <a:pPr marL="171450" indent="-171450">
              <a:buFont typeface="Arial" panose="020B0604020202020204" pitchFamily="34" charset="0"/>
              <a:buChar char="•"/>
            </a:pPr>
            <a:endParaRPr lang="en-US" sz="1200" dirty="0"/>
          </a:p>
          <a:p>
            <a:r>
              <a:rPr lang="en-US" sz="1200" dirty="0"/>
              <a:t>https://www.wessexwater.co.uk/help-and-advice/emergencies/work-in-our-area</a:t>
            </a:r>
          </a:p>
          <a:p>
            <a:pPr marL="171450" indent="-171450">
              <a:buFont typeface="Arial" panose="020B0604020202020204" pitchFamily="34" charset="0"/>
              <a:buChar char="•"/>
            </a:pPr>
            <a:endParaRPr lang="en-US" sz="1200" dirty="0"/>
          </a:p>
        </p:txBody>
      </p:sp>
      <p:graphicFrame>
        <p:nvGraphicFramePr>
          <p:cNvPr id="10" name="Table 10">
            <a:extLst>
              <a:ext uri="{FF2B5EF4-FFF2-40B4-BE49-F238E27FC236}">
                <a16:creationId xmlns:a16="http://schemas.microsoft.com/office/drawing/2014/main" id="{A83BA37A-5E7B-A7EB-15ED-292C3281A3A3}"/>
              </a:ext>
            </a:extLst>
          </p:cNvPr>
          <p:cNvGraphicFramePr>
            <a:graphicFrameLocks noGrp="1"/>
          </p:cNvGraphicFramePr>
          <p:nvPr/>
        </p:nvGraphicFramePr>
        <p:xfrm>
          <a:off x="138955" y="1283834"/>
          <a:ext cx="4329945" cy="5274304"/>
        </p:xfrm>
        <a:graphic>
          <a:graphicData uri="http://schemas.openxmlformats.org/drawingml/2006/table">
            <a:tbl>
              <a:tblPr firstRow="1" bandRow="1">
                <a:tableStyleId>{5C22544A-7EE6-4342-B048-85BDC9FD1C3A}</a:tableStyleId>
              </a:tblPr>
              <a:tblGrid>
                <a:gridCol w="1443315">
                  <a:extLst>
                    <a:ext uri="{9D8B030D-6E8A-4147-A177-3AD203B41FA5}">
                      <a16:colId xmlns:a16="http://schemas.microsoft.com/office/drawing/2014/main" val="3603653165"/>
                    </a:ext>
                  </a:extLst>
                </a:gridCol>
                <a:gridCol w="1443315">
                  <a:extLst>
                    <a:ext uri="{9D8B030D-6E8A-4147-A177-3AD203B41FA5}">
                      <a16:colId xmlns:a16="http://schemas.microsoft.com/office/drawing/2014/main" val="968447398"/>
                    </a:ext>
                  </a:extLst>
                </a:gridCol>
                <a:gridCol w="1443315">
                  <a:extLst>
                    <a:ext uri="{9D8B030D-6E8A-4147-A177-3AD203B41FA5}">
                      <a16:colId xmlns:a16="http://schemas.microsoft.com/office/drawing/2014/main" val="3383407880"/>
                    </a:ext>
                  </a:extLst>
                </a:gridCol>
              </a:tblGrid>
              <a:tr h="376736">
                <a:tc>
                  <a:txBody>
                    <a:bodyPr/>
                    <a:lstStyle/>
                    <a:p>
                      <a:r>
                        <a:rPr lang="en-US" dirty="0"/>
                        <a:t>Name</a:t>
                      </a:r>
                      <a:endParaRPr lang="en-GB" dirty="0"/>
                    </a:p>
                  </a:txBody>
                  <a:tcPr/>
                </a:tc>
                <a:tc>
                  <a:txBody>
                    <a:bodyPr/>
                    <a:lstStyle/>
                    <a:p>
                      <a:r>
                        <a:rPr lang="en-US" dirty="0"/>
                        <a:t>Contact</a:t>
                      </a:r>
                      <a:endParaRPr lang="en-GB" dirty="0"/>
                    </a:p>
                  </a:txBody>
                  <a:tcPr/>
                </a:tc>
                <a:tc>
                  <a:txBody>
                    <a:bodyPr/>
                    <a:lstStyle/>
                    <a:p>
                      <a:r>
                        <a:rPr lang="en-US" dirty="0"/>
                        <a:t>Location</a:t>
                      </a:r>
                      <a:endParaRPr lang="en-GB" dirty="0"/>
                    </a:p>
                  </a:txBody>
                  <a:tcPr/>
                </a:tc>
                <a:extLst>
                  <a:ext uri="{0D108BD9-81ED-4DB2-BD59-A6C34878D82A}">
                    <a16:rowId xmlns:a16="http://schemas.microsoft.com/office/drawing/2014/main" val="1444929629"/>
                  </a:ext>
                </a:extLst>
              </a:tr>
              <a:tr h="376736">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7243102"/>
                  </a:ext>
                </a:extLst>
              </a:tr>
              <a:tr h="376736">
                <a:tc>
                  <a:txBody>
                    <a:bodyPr/>
                    <a:lstStyle/>
                    <a:p>
                      <a:endParaRPr lang="en-GB" sz="1200" dirty="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557328188"/>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3493703495"/>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115287861"/>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109205379"/>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021558"/>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996396276"/>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225866197"/>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977171243"/>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388364394"/>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760703810"/>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207677084"/>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419935860"/>
                  </a:ext>
                </a:extLst>
              </a:tr>
            </a:tbl>
          </a:graphicData>
        </a:graphic>
      </p:graphicFrame>
    </p:spTree>
    <p:extLst>
      <p:ext uri="{BB962C8B-B14F-4D97-AF65-F5344CB8AC3E}">
        <p14:creationId xmlns:p14="http://schemas.microsoft.com/office/powerpoint/2010/main" val="2806082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D692-359B-AC19-9216-01AF64247D70}"/>
              </a:ext>
            </a:extLst>
          </p:cNvPr>
          <p:cNvSpPr>
            <a:spLocks noGrp="1"/>
          </p:cNvSpPr>
          <p:nvPr>
            <p:ph type="title"/>
          </p:nvPr>
        </p:nvSpPr>
        <p:spPr/>
        <p:txBody>
          <a:bodyPr/>
          <a:lstStyle/>
          <a:p>
            <a:r>
              <a:rPr lang="en-GB" b="1" dirty="0"/>
              <a:t>Animal Health</a:t>
            </a:r>
          </a:p>
        </p:txBody>
      </p:sp>
    </p:spTree>
    <p:extLst>
      <p:ext uri="{BB962C8B-B14F-4D97-AF65-F5344CB8AC3E}">
        <p14:creationId xmlns:p14="http://schemas.microsoft.com/office/powerpoint/2010/main" val="419034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2634B-FC8A-AA60-9F87-FA5500465E32}"/>
              </a:ext>
            </a:extLst>
          </p:cNvPr>
          <p:cNvSpPr txBox="1"/>
          <p:nvPr/>
        </p:nvSpPr>
        <p:spPr>
          <a:xfrm>
            <a:off x="349624" y="243005"/>
            <a:ext cx="5827059" cy="369332"/>
          </a:xfrm>
          <a:prstGeom prst="rect">
            <a:avLst/>
          </a:prstGeom>
          <a:noFill/>
        </p:spPr>
        <p:txBody>
          <a:bodyPr wrap="square" rtlCol="0">
            <a:spAutoFit/>
          </a:bodyPr>
          <a:lstStyle/>
          <a:p>
            <a:r>
              <a:rPr lang="en-US" dirty="0"/>
              <a:t>Action Card – Animal Health</a:t>
            </a:r>
            <a:endParaRPr lang="en-GB" dirty="0"/>
          </a:p>
        </p:txBody>
      </p:sp>
      <p:cxnSp>
        <p:nvCxnSpPr>
          <p:cNvPr id="6" name="Straight Connector 5">
            <a:extLst>
              <a:ext uri="{FF2B5EF4-FFF2-40B4-BE49-F238E27FC236}">
                <a16:creationId xmlns:a16="http://schemas.microsoft.com/office/drawing/2014/main" id="{87EEC591-C3DA-2D24-0A97-2011C5397EA5}"/>
              </a:ext>
            </a:extLst>
          </p:cNvPr>
          <p:cNvCxnSpPr/>
          <p:nvPr/>
        </p:nvCxnSpPr>
        <p:spPr>
          <a:xfrm>
            <a:off x="4572000" y="690282"/>
            <a:ext cx="0" cy="588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0D6C34-622A-7DBA-A806-9AAF31CACEA3}"/>
              </a:ext>
            </a:extLst>
          </p:cNvPr>
          <p:cNvCxnSpPr/>
          <p:nvPr/>
        </p:nvCxnSpPr>
        <p:spPr>
          <a:xfrm>
            <a:off x="134465" y="2326341"/>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E15C3A-3117-ED22-FCED-5DBBD57D7B68}"/>
              </a:ext>
            </a:extLst>
          </p:cNvPr>
          <p:cNvSpPr txBox="1"/>
          <p:nvPr/>
        </p:nvSpPr>
        <p:spPr>
          <a:xfrm>
            <a:off x="349624" y="987554"/>
            <a:ext cx="4087900" cy="276999"/>
          </a:xfrm>
          <a:prstGeom prst="rect">
            <a:avLst/>
          </a:prstGeom>
          <a:noFill/>
        </p:spPr>
        <p:txBody>
          <a:bodyPr wrap="square" rtlCol="0">
            <a:spAutoFit/>
          </a:bodyPr>
          <a:lstStyle/>
          <a:p>
            <a:r>
              <a:rPr lang="en-US" sz="1200" dirty="0"/>
              <a:t>Access to Farmland and/or Salisbury Plain</a:t>
            </a:r>
          </a:p>
        </p:txBody>
      </p:sp>
      <p:sp>
        <p:nvSpPr>
          <p:cNvPr id="11" name="TextBox 10">
            <a:extLst>
              <a:ext uri="{FF2B5EF4-FFF2-40B4-BE49-F238E27FC236}">
                <a16:creationId xmlns:a16="http://schemas.microsoft.com/office/drawing/2014/main" id="{51E2E4B8-FB2E-DB62-2220-E3E2AD7337B1}"/>
              </a:ext>
            </a:extLst>
          </p:cNvPr>
          <p:cNvSpPr txBox="1"/>
          <p:nvPr/>
        </p:nvSpPr>
        <p:spPr>
          <a:xfrm>
            <a:off x="4706479" y="853478"/>
            <a:ext cx="4437521"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Animal &amp; Plant Health Agency are the authority that manages animal health and will decide if access to land needs to be controlled</a:t>
            </a:r>
          </a:p>
          <a:p>
            <a:pPr marL="285750" indent="-285750">
              <a:buFont typeface="Arial" panose="020B0604020202020204" pitchFamily="34" charset="0"/>
              <a:buChar char="•"/>
            </a:pPr>
            <a:r>
              <a:rPr lang="en-US" sz="1200" dirty="0"/>
              <a:t>Assist with notifying the community</a:t>
            </a:r>
          </a:p>
          <a:p>
            <a:pPr marL="285750" indent="-285750">
              <a:buFont typeface="Arial" panose="020B0604020202020204" pitchFamily="34" charset="0"/>
              <a:buChar char="•"/>
            </a:pPr>
            <a:r>
              <a:rPr lang="en-US" sz="1200" dirty="0"/>
              <a:t>Assist with the placement of closure signs as requested</a:t>
            </a:r>
          </a:p>
        </p:txBody>
      </p:sp>
      <p:cxnSp>
        <p:nvCxnSpPr>
          <p:cNvPr id="12" name="Straight Connector 11">
            <a:extLst>
              <a:ext uri="{FF2B5EF4-FFF2-40B4-BE49-F238E27FC236}">
                <a16:creationId xmlns:a16="http://schemas.microsoft.com/office/drawing/2014/main" id="{58868CDC-7A7D-575C-25AC-15C95B663661}"/>
              </a:ext>
            </a:extLst>
          </p:cNvPr>
          <p:cNvCxnSpPr/>
          <p:nvPr/>
        </p:nvCxnSpPr>
        <p:spPr>
          <a:xfrm>
            <a:off x="134465" y="4513729"/>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0823CD-670C-EE6E-BD88-C32CCBC4479B}"/>
              </a:ext>
            </a:extLst>
          </p:cNvPr>
          <p:cNvSpPr txBox="1"/>
          <p:nvPr/>
        </p:nvSpPr>
        <p:spPr>
          <a:xfrm>
            <a:off x="349624" y="2598003"/>
            <a:ext cx="4087900" cy="461665"/>
          </a:xfrm>
          <a:prstGeom prst="rect">
            <a:avLst/>
          </a:prstGeom>
          <a:noFill/>
        </p:spPr>
        <p:txBody>
          <a:bodyPr wrap="square" rtlCol="0">
            <a:spAutoFit/>
          </a:bodyPr>
          <a:lstStyle/>
          <a:p>
            <a:r>
              <a:rPr lang="en-US" sz="1200" dirty="0"/>
              <a:t>Farmers/Farm Workers might be confined to their premises and unable to buy food</a:t>
            </a:r>
          </a:p>
        </p:txBody>
      </p:sp>
      <p:sp>
        <p:nvSpPr>
          <p:cNvPr id="3" name="TextBox 2">
            <a:extLst>
              <a:ext uri="{FF2B5EF4-FFF2-40B4-BE49-F238E27FC236}">
                <a16:creationId xmlns:a16="http://schemas.microsoft.com/office/drawing/2014/main" id="{490A221B-891B-EF54-478B-A7F694E86459}"/>
              </a:ext>
            </a:extLst>
          </p:cNvPr>
          <p:cNvSpPr txBox="1"/>
          <p:nvPr/>
        </p:nvSpPr>
        <p:spPr>
          <a:xfrm>
            <a:off x="4706477" y="2486824"/>
            <a:ext cx="4410623"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Provide a contact point for Community. Use Village Link </a:t>
            </a:r>
            <a:r>
              <a:rPr lang="en-GB" sz="1200" dirty="0"/>
              <a:t>07598 947180 Link coordinator will contact a resilience councillor</a:t>
            </a:r>
            <a:endParaRPr lang="en-US" sz="1200" dirty="0"/>
          </a:p>
          <a:p>
            <a:pPr marL="285750" indent="-285750">
              <a:buFont typeface="Arial" panose="020B0604020202020204" pitchFamily="34" charset="0"/>
              <a:buChar char="•"/>
            </a:pPr>
            <a:r>
              <a:rPr lang="en-GB" sz="1200" dirty="0"/>
              <a:t>Mobilise volunteers who can collect and/or deliver shopping</a:t>
            </a:r>
          </a:p>
          <a:p>
            <a:pPr marL="285750" indent="-285750">
              <a:buFont typeface="Arial" panose="020B0604020202020204" pitchFamily="34" charset="0"/>
              <a:buChar char="•"/>
            </a:pPr>
            <a:r>
              <a:rPr lang="en-GB" sz="1200" dirty="0"/>
              <a:t>Be aware that shopping may need to be delivered to the farm entrance from a public road</a:t>
            </a:r>
          </a:p>
        </p:txBody>
      </p:sp>
    </p:spTree>
    <p:extLst>
      <p:ext uri="{BB962C8B-B14F-4D97-AF65-F5344CB8AC3E}">
        <p14:creationId xmlns:p14="http://schemas.microsoft.com/office/powerpoint/2010/main" val="947227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64CF0-FD91-3603-1849-654344444BA6}"/>
              </a:ext>
            </a:extLst>
          </p:cNvPr>
          <p:cNvSpPr txBox="1"/>
          <p:nvPr/>
        </p:nvSpPr>
        <p:spPr>
          <a:xfrm>
            <a:off x="349625" y="243005"/>
            <a:ext cx="4222376" cy="923330"/>
          </a:xfrm>
          <a:prstGeom prst="rect">
            <a:avLst/>
          </a:prstGeom>
          <a:noFill/>
        </p:spPr>
        <p:txBody>
          <a:bodyPr wrap="square" rtlCol="0">
            <a:spAutoFit/>
          </a:bodyPr>
          <a:lstStyle/>
          <a:p>
            <a:r>
              <a:rPr lang="en-US" dirty="0"/>
              <a:t>Action Card – Animal Health</a:t>
            </a:r>
          </a:p>
          <a:p>
            <a:endParaRPr lang="en-US" dirty="0"/>
          </a:p>
          <a:p>
            <a:r>
              <a:rPr lang="en-US" dirty="0"/>
              <a:t>Volunteers</a:t>
            </a:r>
            <a:endParaRPr lang="en-GB" dirty="0"/>
          </a:p>
        </p:txBody>
      </p:sp>
      <p:cxnSp>
        <p:nvCxnSpPr>
          <p:cNvPr id="5" name="Straight Connector 4">
            <a:extLst>
              <a:ext uri="{FF2B5EF4-FFF2-40B4-BE49-F238E27FC236}">
                <a16:creationId xmlns:a16="http://schemas.microsoft.com/office/drawing/2014/main" id="{61826248-1B98-8002-2AEF-759213BFA268}"/>
              </a:ext>
            </a:extLst>
          </p:cNvPr>
          <p:cNvCxnSpPr>
            <a:cxnSpLocks/>
          </p:cNvCxnSpPr>
          <p:nvPr/>
        </p:nvCxnSpPr>
        <p:spPr>
          <a:xfrm>
            <a:off x="4572000" y="125506"/>
            <a:ext cx="0" cy="658009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e 10">
            <a:extLst>
              <a:ext uri="{FF2B5EF4-FFF2-40B4-BE49-F238E27FC236}">
                <a16:creationId xmlns:a16="http://schemas.microsoft.com/office/drawing/2014/main" id="{A83BA37A-5E7B-A7EB-15ED-292C3281A3A3}"/>
              </a:ext>
            </a:extLst>
          </p:cNvPr>
          <p:cNvGraphicFramePr>
            <a:graphicFrameLocks noGrp="1"/>
          </p:cNvGraphicFramePr>
          <p:nvPr>
            <p:extLst>
              <p:ext uri="{D42A27DB-BD31-4B8C-83A1-F6EECF244321}">
                <p14:modId xmlns:p14="http://schemas.microsoft.com/office/powerpoint/2010/main" val="3023584418"/>
              </p:ext>
            </p:extLst>
          </p:nvPr>
        </p:nvGraphicFramePr>
        <p:xfrm>
          <a:off x="138955" y="1283834"/>
          <a:ext cx="4329945" cy="5274304"/>
        </p:xfrm>
        <a:graphic>
          <a:graphicData uri="http://schemas.openxmlformats.org/drawingml/2006/table">
            <a:tbl>
              <a:tblPr firstRow="1" bandRow="1">
                <a:tableStyleId>{5C22544A-7EE6-4342-B048-85BDC9FD1C3A}</a:tableStyleId>
              </a:tblPr>
              <a:tblGrid>
                <a:gridCol w="1443315">
                  <a:extLst>
                    <a:ext uri="{9D8B030D-6E8A-4147-A177-3AD203B41FA5}">
                      <a16:colId xmlns:a16="http://schemas.microsoft.com/office/drawing/2014/main" val="3603653165"/>
                    </a:ext>
                  </a:extLst>
                </a:gridCol>
                <a:gridCol w="1443315">
                  <a:extLst>
                    <a:ext uri="{9D8B030D-6E8A-4147-A177-3AD203B41FA5}">
                      <a16:colId xmlns:a16="http://schemas.microsoft.com/office/drawing/2014/main" val="968447398"/>
                    </a:ext>
                  </a:extLst>
                </a:gridCol>
                <a:gridCol w="1443315">
                  <a:extLst>
                    <a:ext uri="{9D8B030D-6E8A-4147-A177-3AD203B41FA5}">
                      <a16:colId xmlns:a16="http://schemas.microsoft.com/office/drawing/2014/main" val="3383407880"/>
                    </a:ext>
                  </a:extLst>
                </a:gridCol>
              </a:tblGrid>
              <a:tr h="376736">
                <a:tc>
                  <a:txBody>
                    <a:bodyPr/>
                    <a:lstStyle/>
                    <a:p>
                      <a:r>
                        <a:rPr lang="en-US" dirty="0"/>
                        <a:t>Name</a:t>
                      </a:r>
                      <a:endParaRPr lang="en-GB" dirty="0"/>
                    </a:p>
                  </a:txBody>
                  <a:tcPr/>
                </a:tc>
                <a:tc>
                  <a:txBody>
                    <a:bodyPr/>
                    <a:lstStyle/>
                    <a:p>
                      <a:r>
                        <a:rPr lang="en-US" dirty="0"/>
                        <a:t>Contact</a:t>
                      </a:r>
                      <a:endParaRPr lang="en-GB" dirty="0"/>
                    </a:p>
                  </a:txBody>
                  <a:tcPr/>
                </a:tc>
                <a:tc>
                  <a:txBody>
                    <a:bodyPr/>
                    <a:lstStyle/>
                    <a:p>
                      <a:r>
                        <a:rPr lang="en-US" dirty="0"/>
                        <a:t>Location</a:t>
                      </a:r>
                      <a:endParaRPr lang="en-GB" dirty="0"/>
                    </a:p>
                  </a:txBody>
                  <a:tcPr/>
                </a:tc>
                <a:extLst>
                  <a:ext uri="{0D108BD9-81ED-4DB2-BD59-A6C34878D82A}">
                    <a16:rowId xmlns:a16="http://schemas.microsoft.com/office/drawing/2014/main" val="1444929629"/>
                  </a:ext>
                </a:extLst>
              </a:tr>
              <a:tr h="376736">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7243102"/>
                  </a:ext>
                </a:extLst>
              </a:tr>
              <a:tr h="376736">
                <a:tc>
                  <a:txBody>
                    <a:bodyPr/>
                    <a:lstStyle/>
                    <a:p>
                      <a:endParaRPr lang="en-GB" sz="1200" dirty="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557328188"/>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3493703495"/>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115287861"/>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109205379"/>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021558"/>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996396276"/>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225866197"/>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977171243"/>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388364394"/>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760703810"/>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207677084"/>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419935860"/>
                  </a:ext>
                </a:extLst>
              </a:tr>
            </a:tbl>
          </a:graphicData>
        </a:graphic>
      </p:graphicFrame>
      <p:sp>
        <p:nvSpPr>
          <p:cNvPr id="2" name="TextBox 1">
            <a:extLst>
              <a:ext uri="{FF2B5EF4-FFF2-40B4-BE49-F238E27FC236}">
                <a16:creationId xmlns:a16="http://schemas.microsoft.com/office/drawing/2014/main" id="{2BA1D046-B841-BEC9-9DF2-6E56E1B548A0}"/>
              </a:ext>
            </a:extLst>
          </p:cNvPr>
          <p:cNvSpPr txBox="1"/>
          <p:nvPr/>
        </p:nvSpPr>
        <p:spPr>
          <a:xfrm>
            <a:off x="4840941" y="1283834"/>
            <a:ext cx="4164104" cy="923330"/>
          </a:xfrm>
          <a:prstGeom prst="rect">
            <a:avLst/>
          </a:prstGeom>
          <a:noFill/>
        </p:spPr>
        <p:txBody>
          <a:bodyPr wrap="square" rtlCol="0">
            <a:spAutoFit/>
          </a:bodyPr>
          <a:lstStyle/>
          <a:p>
            <a:r>
              <a:rPr lang="en-US" dirty="0"/>
              <a:t>Defra Rural Services Helpline on </a:t>
            </a:r>
          </a:p>
          <a:p>
            <a:r>
              <a:rPr lang="en-US" dirty="0"/>
              <a:t>03000 200 301 and choose the relevant options for APHA</a:t>
            </a:r>
            <a:endParaRPr lang="en-GB" dirty="0"/>
          </a:p>
        </p:txBody>
      </p:sp>
    </p:spTree>
    <p:extLst>
      <p:ext uri="{BB962C8B-B14F-4D97-AF65-F5344CB8AC3E}">
        <p14:creationId xmlns:p14="http://schemas.microsoft.com/office/powerpoint/2010/main" val="2826319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D692-359B-AC19-9216-01AF64247D70}"/>
              </a:ext>
            </a:extLst>
          </p:cNvPr>
          <p:cNvSpPr>
            <a:spLocks noGrp="1"/>
          </p:cNvSpPr>
          <p:nvPr>
            <p:ph type="title"/>
          </p:nvPr>
        </p:nvSpPr>
        <p:spPr/>
        <p:txBody>
          <a:bodyPr/>
          <a:lstStyle/>
          <a:p>
            <a:r>
              <a:rPr lang="en-GB" b="1" dirty="0"/>
              <a:t>Fuel Disruption</a:t>
            </a:r>
          </a:p>
        </p:txBody>
      </p:sp>
    </p:spTree>
    <p:extLst>
      <p:ext uri="{BB962C8B-B14F-4D97-AF65-F5344CB8AC3E}">
        <p14:creationId xmlns:p14="http://schemas.microsoft.com/office/powerpoint/2010/main" val="864289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2634B-FC8A-AA60-9F87-FA5500465E32}"/>
              </a:ext>
            </a:extLst>
          </p:cNvPr>
          <p:cNvSpPr txBox="1"/>
          <p:nvPr/>
        </p:nvSpPr>
        <p:spPr>
          <a:xfrm>
            <a:off x="349624" y="243005"/>
            <a:ext cx="5827059" cy="369332"/>
          </a:xfrm>
          <a:prstGeom prst="rect">
            <a:avLst/>
          </a:prstGeom>
          <a:noFill/>
        </p:spPr>
        <p:txBody>
          <a:bodyPr wrap="square" rtlCol="0">
            <a:spAutoFit/>
          </a:bodyPr>
          <a:lstStyle/>
          <a:p>
            <a:r>
              <a:rPr lang="en-US" dirty="0"/>
              <a:t>Action Card – FUEL DISRUPTION</a:t>
            </a:r>
            <a:endParaRPr lang="en-GB" dirty="0"/>
          </a:p>
        </p:txBody>
      </p:sp>
      <p:cxnSp>
        <p:nvCxnSpPr>
          <p:cNvPr id="6" name="Straight Connector 5">
            <a:extLst>
              <a:ext uri="{FF2B5EF4-FFF2-40B4-BE49-F238E27FC236}">
                <a16:creationId xmlns:a16="http://schemas.microsoft.com/office/drawing/2014/main" id="{87EEC591-C3DA-2D24-0A97-2011C5397EA5}"/>
              </a:ext>
            </a:extLst>
          </p:cNvPr>
          <p:cNvCxnSpPr/>
          <p:nvPr/>
        </p:nvCxnSpPr>
        <p:spPr>
          <a:xfrm>
            <a:off x="4572000" y="690282"/>
            <a:ext cx="0" cy="588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0D6C34-622A-7DBA-A806-9AAF31CACEA3}"/>
              </a:ext>
            </a:extLst>
          </p:cNvPr>
          <p:cNvCxnSpPr/>
          <p:nvPr/>
        </p:nvCxnSpPr>
        <p:spPr>
          <a:xfrm>
            <a:off x="134465" y="2326341"/>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E15C3A-3117-ED22-FCED-5DBBD57D7B68}"/>
              </a:ext>
            </a:extLst>
          </p:cNvPr>
          <p:cNvSpPr txBox="1"/>
          <p:nvPr/>
        </p:nvSpPr>
        <p:spPr>
          <a:xfrm>
            <a:off x="349624" y="883998"/>
            <a:ext cx="4087900" cy="276999"/>
          </a:xfrm>
          <a:prstGeom prst="rect">
            <a:avLst/>
          </a:prstGeom>
          <a:noFill/>
        </p:spPr>
        <p:txBody>
          <a:bodyPr wrap="square" rtlCol="0">
            <a:spAutoFit/>
          </a:bodyPr>
          <a:lstStyle/>
          <a:p>
            <a:r>
              <a:rPr lang="en-US" sz="1200" dirty="0"/>
              <a:t>Heating Oil shortages</a:t>
            </a:r>
          </a:p>
        </p:txBody>
      </p:sp>
      <p:sp>
        <p:nvSpPr>
          <p:cNvPr id="11" name="TextBox 10">
            <a:extLst>
              <a:ext uri="{FF2B5EF4-FFF2-40B4-BE49-F238E27FC236}">
                <a16:creationId xmlns:a16="http://schemas.microsoft.com/office/drawing/2014/main" id="{51E2E4B8-FB2E-DB62-2220-E3E2AD7337B1}"/>
              </a:ext>
            </a:extLst>
          </p:cNvPr>
          <p:cNvSpPr txBox="1"/>
          <p:nvPr/>
        </p:nvSpPr>
        <p:spPr>
          <a:xfrm>
            <a:off x="4706479" y="515968"/>
            <a:ext cx="4437521" cy="1754326"/>
          </a:xfrm>
          <a:prstGeom prst="rect">
            <a:avLst/>
          </a:prstGeom>
          <a:noFill/>
        </p:spPr>
        <p:txBody>
          <a:bodyPr wrap="square" rtlCol="0">
            <a:spAutoFit/>
          </a:bodyPr>
          <a:lstStyle/>
          <a:p>
            <a:pPr marL="285750" indent="-285750">
              <a:buFont typeface="Arial" panose="020B0604020202020204" pitchFamily="34" charset="0"/>
              <a:buChar char="•"/>
            </a:pPr>
            <a:r>
              <a:rPr lang="en-US" sz="1200" dirty="0"/>
              <a:t>Action required when two or more suppliers are unable to supply oil for more than one week</a:t>
            </a:r>
          </a:p>
          <a:p>
            <a:pPr marL="285750" indent="-285750">
              <a:buFont typeface="Arial" panose="020B0604020202020204" pitchFamily="34" charset="0"/>
              <a:buChar char="•"/>
            </a:pPr>
            <a:r>
              <a:rPr lang="en-US" sz="1200" dirty="0"/>
              <a:t>Most critical in the winter months</a:t>
            </a:r>
          </a:p>
          <a:p>
            <a:pPr marL="285750" indent="-285750">
              <a:buFont typeface="Arial" panose="020B0604020202020204" pitchFamily="34" charset="0"/>
              <a:buChar char="•"/>
            </a:pPr>
            <a:r>
              <a:rPr lang="en-US" sz="1200" dirty="0"/>
              <a:t>Householders are responsible for sourcing their own oil. The Parish Council will not assist in this</a:t>
            </a:r>
          </a:p>
          <a:p>
            <a:pPr marL="285750" indent="-285750">
              <a:buFont typeface="Arial" panose="020B0604020202020204" pitchFamily="34" charset="0"/>
              <a:buChar char="•"/>
            </a:pPr>
            <a:r>
              <a:rPr lang="en-US" sz="1200" dirty="0"/>
              <a:t>Consider opening Community Places of Safety to provide a warm environment for the elderly and vulnerable</a:t>
            </a:r>
          </a:p>
          <a:p>
            <a:pPr marL="285750" indent="-285750">
              <a:buFont typeface="Arial" panose="020B0604020202020204" pitchFamily="34" charset="0"/>
              <a:buChar char="•"/>
            </a:pPr>
            <a:r>
              <a:rPr lang="en-US" sz="1200" dirty="0"/>
              <a:t>Share supplier information on social media regarding fuel availability</a:t>
            </a:r>
          </a:p>
        </p:txBody>
      </p:sp>
      <p:cxnSp>
        <p:nvCxnSpPr>
          <p:cNvPr id="12" name="Straight Connector 11">
            <a:extLst>
              <a:ext uri="{FF2B5EF4-FFF2-40B4-BE49-F238E27FC236}">
                <a16:creationId xmlns:a16="http://schemas.microsoft.com/office/drawing/2014/main" id="{58868CDC-7A7D-575C-25AC-15C95B663661}"/>
              </a:ext>
            </a:extLst>
          </p:cNvPr>
          <p:cNvCxnSpPr/>
          <p:nvPr/>
        </p:nvCxnSpPr>
        <p:spPr>
          <a:xfrm>
            <a:off x="134465" y="4513729"/>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0823CD-670C-EE6E-BD88-C32CCBC4479B}"/>
              </a:ext>
            </a:extLst>
          </p:cNvPr>
          <p:cNvSpPr txBox="1"/>
          <p:nvPr/>
        </p:nvSpPr>
        <p:spPr>
          <a:xfrm>
            <a:off x="349624" y="2598003"/>
            <a:ext cx="4087900" cy="276999"/>
          </a:xfrm>
          <a:prstGeom prst="rect">
            <a:avLst/>
          </a:prstGeom>
          <a:noFill/>
        </p:spPr>
        <p:txBody>
          <a:bodyPr wrap="square" rtlCol="0">
            <a:spAutoFit/>
          </a:bodyPr>
          <a:lstStyle/>
          <a:p>
            <a:r>
              <a:rPr lang="en-US" sz="1200" dirty="0"/>
              <a:t>Car Fuel shortages</a:t>
            </a:r>
          </a:p>
        </p:txBody>
      </p:sp>
      <p:sp>
        <p:nvSpPr>
          <p:cNvPr id="3" name="TextBox 2">
            <a:extLst>
              <a:ext uri="{FF2B5EF4-FFF2-40B4-BE49-F238E27FC236}">
                <a16:creationId xmlns:a16="http://schemas.microsoft.com/office/drawing/2014/main" id="{490A221B-891B-EF54-478B-A7F694E86459}"/>
              </a:ext>
            </a:extLst>
          </p:cNvPr>
          <p:cNvSpPr txBox="1"/>
          <p:nvPr/>
        </p:nvSpPr>
        <p:spPr>
          <a:xfrm>
            <a:off x="4706477" y="2486824"/>
            <a:ext cx="4410623"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t>When car fuel is unavailable, (queuing at garages means fuel is available so long queues are not a trigger).</a:t>
            </a:r>
          </a:p>
          <a:p>
            <a:pPr marL="285750" indent="-285750">
              <a:buFont typeface="Arial" panose="020B0604020202020204" pitchFamily="34" charset="0"/>
              <a:buChar char="•"/>
            </a:pPr>
            <a:r>
              <a:rPr lang="en-US" sz="1200" dirty="0"/>
              <a:t>Encourage the use of buses</a:t>
            </a:r>
          </a:p>
          <a:p>
            <a:pPr marL="285750" indent="-285750">
              <a:buFont typeface="Arial" panose="020B0604020202020204" pitchFamily="34" charset="0"/>
              <a:buChar char="•"/>
            </a:pPr>
            <a:r>
              <a:rPr lang="en-US" sz="1200" dirty="0"/>
              <a:t>Create a forum for car sharing to towns for food shopping and/or work</a:t>
            </a:r>
          </a:p>
          <a:p>
            <a:pPr marL="285750" indent="-285750">
              <a:buFont typeface="Arial" panose="020B0604020202020204" pitchFamily="34" charset="0"/>
              <a:buChar char="•"/>
            </a:pPr>
            <a:r>
              <a:rPr lang="en-US" sz="1200" dirty="0"/>
              <a:t>Encourage the sharing of fuel availability on social media</a:t>
            </a:r>
            <a:endParaRPr lang="en-GB" sz="1200" dirty="0"/>
          </a:p>
        </p:txBody>
      </p:sp>
    </p:spTree>
    <p:extLst>
      <p:ext uri="{BB962C8B-B14F-4D97-AF65-F5344CB8AC3E}">
        <p14:creationId xmlns:p14="http://schemas.microsoft.com/office/powerpoint/2010/main" val="369793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64CF0-FD91-3603-1849-654344444BA6}"/>
              </a:ext>
            </a:extLst>
          </p:cNvPr>
          <p:cNvSpPr txBox="1"/>
          <p:nvPr/>
        </p:nvSpPr>
        <p:spPr>
          <a:xfrm>
            <a:off x="349625" y="243005"/>
            <a:ext cx="4222376" cy="923330"/>
          </a:xfrm>
          <a:prstGeom prst="rect">
            <a:avLst/>
          </a:prstGeom>
          <a:noFill/>
        </p:spPr>
        <p:txBody>
          <a:bodyPr wrap="square" rtlCol="0">
            <a:spAutoFit/>
          </a:bodyPr>
          <a:lstStyle/>
          <a:p>
            <a:r>
              <a:rPr lang="en-US" dirty="0"/>
              <a:t>Action Card – FUEL DISRUPTION</a:t>
            </a:r>
          </a:p>
          <a:p>
            <a:endParaRPr lang="en-US" dirty="0"/>
          </a:p>
          <a:p>
            <a:r>
              <a:rPr lang="en-US" dirty="0"/>
              <a:t>Volunteers</a:t>
            </a:r>
            <a:endParaRPr lang="en-GB" dirty="0"/>
          </a:p>
        </p:txBody>
      </p:sp>
      <p:cxnSp>
        <p:nvCxnSpPr>
          <p:cNvPr id="5" name="Straight Connector 4">
            <a:extLst>
              <a:ext uri="{FF2B5EF4-FFF2-40B4-BE49-F238E27FC236}">
                <a16:creationId xmlns:a16="http://schemas.microsoft.com/office/drawing/2014/main" id="{61826248-1B98-8002-2AEF-759213BFA268}"/>
              </a:ext>
            </a:extLst>
          </p:cNvPr>
          <p:cNvCxnSpPr>
            <a:cxnSpLocks/>
          </p:cNvCxnSpPr>
          <p:nvPr/>
        </p:nvCxnSpPr>
        <p:spPr>
          <a:xfrm>
            <a:off x="4572000" y="125506"/>
            <a:ext cx="0" cy="658009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e 10">
            <a:extLst>
              <a:ext uri="{FF2B5EF4-FFF2-40B4-BE49-F238E27FC236}">
                <a16:creationId xmlns:a16="http://schemas.microsoft.com/office/drawing/2014/main" id="{A83BA37A-5E7B-A7EB-15ED-292C3281A3A3}"/>
              </a:ext>
            </a:extLst>
          </p:cNvPr>
          <p:cNvGraphicFramePr>
            <a:graphicFrameLocks noGrp="1"/>
          </p:cNvGraphicFramePr>
          <p:nvPr/>
        </p:nvGraphicFramePr>
        <p:xfrm>
          <a:off x="138955" y="1283834"/>
          <a:ext cx="4329945" cy="5274304"/>
        </p:xfrm>
        <a:graphic>
          <a:graphicData uri="http://schemas.openxmlformats.org/drawingml/2006/table">
            <a:tbl>
              <a:tblPr firstRow="1" bandRow="1">
                <a:tableStyleId>{5C22544A-7EE6-4342-B048-85BDC9FD1C3A}</a:tableStyleId>
              </a:tblPr>
              <a:tblGrid>
                <a:gridCol w="1443315">
                  <a:extLst>
                    <a:ext uri="{9D8B030D-6E8A-4147-A177-3AD203B41FA5}">
                      <a16:colId xmlns:a16="http://schemas.microsoft.com/office/drawing/2014/main" val="3603653165"/>
                    </a:ext>
                  </a:extLst>
                </a:gridCol>
                <a:gridCol w="1443315">
                  <a:extLst>
                    <a:ext uri="{9D8B030D-6E8A-4147-A177-3AD203B41FA5}">
                      <a16:colId xmlns:a16="http://schemas.microsoft.com/office/drawing/2014/main" val="968447398"/>
                    </a:ext>
                  </a:extLst>
                </a:gridCol>
                <a:gridCol w="1443315">
                  <a:extLst>
                    <a:ext uri="{9D8B030D-6E8A-4147-A177-3AD203B41FA5}">
                      <a16:colId xmlns:a16="http://schemas.microsoft.com/office/drawing/2014/main" val="3383407880"/>
                    </a:ext>
                  </a:extLst>
                </a:gridCol>
              </a:tblGrid>
              <a:tr h="376736">
                <a:tc>
                  <a:txBody>
                    <a:bodyPr/>
                    <a:lstStyle/>
                    <a:p>
                      <a:r>
                        <a:rPr lang="en-US" dirty="0"/>
                        <a:t>Name</a:t>
                      </a:r>
                      <a:endParaRPr lang="en-GB" dirty="0"/>
                    </a:p>
                  </a:txBody>
                  <a:tcPr/>
                </a:tc>
                <a:tc>
                  <a:txBody>
                    <a:bodyPr/>
                    <a:lstStyle/>
                    <a:p>
                      <a:r>
                        <a:rPr lang="en-US" dirty="0"/>
                        <a:t>Contact</a:t>
                      </a:r>
                      <a:endParaRPr lang="en-GB" dirty="0"/>
                    </a:p>
                  </a:txBody>
                  <a:tcPr/>
                </a:tc>
                <a:tc>
                  <a:txBody>
                    <a:bodyPr/>
                    <a:lstStyle/>
                    <a:p>
                      <a:r>
                        <a:rPr lang="en-US" dirty="0"/>
                        <a:t>Location</a:t>
                      </a:r>
                      <a:endParaRPr lang="en-GB" dirty="0"/>
                    </a:p>
                  </a:txBody>
                  <a:tcPr/>
                </a:tc>
                <a:extLst>
                  <a:ext uri="{0D108BD9-81ED-4DB2-BD59-A6C34878D82A}">
                    <a16:rowId xmlns:a16="http://schemas.microsoft.com/office/drawing/2014/main" val="1444929629"/>
                  </a:ext>
                </a:extLst>
              </a:tr>
              <a:tr h="376736">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7243102"/>
                  </a:ext>
                </a:extLst>
              </a:tr>
              <a:tr h="376736">
                <a:tc>
                  <a:txBody>
                    <a:bodyPr/>
                    <a:lstStyle/>
                    <a:p>
                      <a:endParaRPr lang="en-GB" sz="1200" dirty="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557328188"/>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3493703495"/>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115287861"/>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109205379"/>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021558"/>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996396276"/>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225866197"/>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977171243"/>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388364394"/>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760703810"/>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207677084"/>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419935860"/>
                  </a:ext>
                </a:extLst>
              </a:tr>
            </a:tbl>
          </a:graphicData>
        </a:graphic>
      </p:graphicFrame>
    </p:spTree>
    <p:extLst>
      <p:ext uri="{BB962C8B-B14F-4D97-AF65-F5344CB8AC3E}">
        <p14:creationId xmlns:p14="http://schemas.microsoft.com/office/powerpoint/2010/main" val="24080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D692-359B-AC19-9216-01AF64247D70}"/>
              </a:ext>
            </a:extLst>
          </p:cNvPr>
          <p:cNvSpPr>
            <a:spLocks noGrp="1"/>
          </p:cNvSpPr>
          <p:nvPr>
            <p:ph type="title"/>
          </p:nvPr>
        </p:nvSpPr>
        <p:spPr/>
        <p:txBody>
          <a:bodyPr/>
          <a:lstStyle/>
          <a:p>
            <a:r>
              <a:rPr lang="en-GB" b="1" dirty="0"/>
              <a:t>Major Emergency</a:t>
            </a:r>
          </a:p>
        </p:txBody>
      </p:sp>
    </p:spTree>
    <p:extLst>
      <p:ext uri="{BB962C8B-B14F-4D97-AF65-F5344CB8AC3E}">
        <p14:creationId xmlns:p14="http://schemas.microsoft.com/office/powerpoint/2010/main" val="3250794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2634B-FC8A-AA60-9F87-FA5500465E32}"/>
              </a:ext>
            </a:extLst>
          </p:cNvPr>
          <p:cNvSpPr txBox="1"/>
          <p:nvPr/>
        </p:nvSpPr>
        <p:spPr>
          <a:xfrm>
            <a:off x="349624" y="243005"/>
            <a:ext cx="5827059" cy="369332"/>
          </a:xfrm>
          <a:prstGeom prst="rect">
            <a:avLst/>
          </a:prstGeom>
          <a:noFill/>
        </p:spPr>
        <p:txBody>
          <a:bodyPr wrap="square" rtlCol="0">
            <a:spAutoFit/>
          </a:bodyPr>
          <a:lstStyle/>
          <a:p>
            <a:r>
              <a:rPr lang="en-US" dirty="0"/>
              <a:t>Action Card – MAJOR EMERGENCY</a:t>
            </a:r>
            <a:endParaRPr lang="en-GB" dirty="0"/>
          </a:p>
        </p:txBody>
      </p:sp>
      <p:cxnSp>
        <p:nvCxnSpPr>
          <p:cNvPr id="6" name="Straight Connector 5">
            <a:extLst>
              <a:ext uri="{FF2B5EF4-FFF2-40B4-BE49-F238E27FC236}">
                <a16:creationId xmlns:a16="http://schemas.microsoft.com/office/drawing/2014/main" id="{87EEC591-C3DA-2D24-0A97-2011C5397EA5}"/>
              </a:ext>
            </a:extLst>
          </p:cNvPr>
          <p:cNvCxnSpPr/>
          <p:nvPr/>
        </p:nvCxnSpPr>
        <p:spPr>
          <a:xfrm>
            <a:off x="4572000" y="690282"/>
            <a:ext cx="0" cy="588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0D6C34-622A-7DBA-A806-9AAF31CACEA3}"/>
              </a:ext>
            </a:extLst>
          </p:cNvPr>
          <p:cNvCxnSpPr/>
          <p:nvPr/>
        </p:nvCxnSpPr>
        <p:spPr>
          <a:xfrm>
            <a:off x="134465" y="3429000"/>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E15C3A-3117-ED22-FCED-5DBBD57D7B68}"/>
              </a:ext>
            </a:extLst>
          </p:cNvPr>
          <p:cNvSpPr txBox="1"/>
          <p:nvPr/>
        </p:nvSpPr>
        <p:spPr>
          <a:xfrm>
            <a:off x="349624" y="1551810"/>
            <a:ext cx="4087900" cy="1015663"/>
          </a:xfrm>
          <a:prstGeom prst="rect">
            <a:avLst/>
          </a:prstGeom>
          <a:noFill/>
        </p:spPr>
        <p:txBody>
          <a:bodyPr wrap="square" rtlCol="0">
            <a:spAutoFit/>
          </a:bodyPr>
          <a:lstStyle/>
          <a:p>
            <a:r>
              <a:rPr lang="en-US" sz="1200" dirty="0"/>
              <a:t>A major event such as a plane crash, train crash, road traffic collision with multiple vehicles and multiple injured persons, Incident with the armed services on Salisbury Plain, explosion, chemical spill etc. That affects the village and its residents and requires the response of all emergency services .</a:t>
            </a:r>
          </a:p>
        </p:txBody>
      </p:sp>
      <p:sp>
        <p:nvSpPr>
          <p:cNvPr id="11" name="TextBox 10">
            <a:extLst>
              <a:ext uri="{FF2B5EF4-FFF2-40B4-BE49-F238E27FC236}">
                <a16:creationId xmlns:a16="http://schemas.microsoft.com/office/drawing/2014/main" id="{51E2E4B8-FB2E-DB62-2220-E3E2AD7337B1}"/>
              </a:ext>
            </a:extLst>
          </p:cNvPr>
          <p:cNvSpPr txBox="1"/>
          <p:nvPr/>
        </p:nvSpPr>
        <p:spPr>
          <a:xfrm>
            <a:off x="4621308" y="670646"/>
            <a:ext cx="4437521" cy="2123658"/>
          </a:xfrm>
          <a:prstGeom prst="rect">
            <a:avLst/>
          </a:prstGeom>
          <a:noFill/>
        </p:spPr>
        <p:txBody>
          <a:bodyPr wrap="square" rtlCol="0">
            <a:spAutoFit/>
          </a:bodyPr>
          <a:lstStyle/>
          <a:p>
            <a:pPr marL="285750" indent="-285750">
              <a:buFont typeface="Arial" panose="020B0604020202020204" pitchFamily="34" charset="0"/>
              <a:buChar char="•"/>
            </a:pPr>
            <a:r>
              <a:rPr lang="en-US" sz="1200" dirty="0"/>
              <a:t>Its is important that volunteers do not interfere with the response of emergency services.</a:t>
            </a:r>
          </a:p>
          <a:p>
            <a:pPr marL="285750" indent="-285750">
              <a:buFont typeface="Arial" panose="020B0604020202020204" pitchFamily="34" charset="0"/>
              <a:buChar char="•"/>
            </a:pPr>
            <a:r>
              <a:rPr lang="en-US" sz="1200" dirty="0"/>
              <a:t>Open Community Places of Safety if requested by emergency services. Consult the page “How to activate a place of safety” within this document</a:t>
            </a:r>
          </a:p>
          <a:p>
            <a:pPr marL="285750" indent="-285750">
              <a:buFont typeface="Arial" panose="020B0604020202020204" pitchFamily="34" charset="0"/>
              <a:buChar char="•"/>
            </a:pPr>
            <a:r>
              <a:rPr lang="en-GB" sz="1200" dirty="0"/>
              <a:t>Open Community Places of Safety to shelter people who must leave their homes</a:t>
            </a:r>
            <a:endParaRPr lang="en-US" sz="1200" dirty="0"/>
          </a:p>
          <a:p>
            <a:pPr marL="285750" indent="-285750">
              <a:buFont typeface="Arial" panose="020B0604020202020204" pitchFamily="34" charset="0"/>
              <a:buChar char="•"/>
            </a:pPr>
            <a:r>
              <a:rPr lang="en-GB" sz="1200" dirty="0"/>
              <a:t>Mobilise</a:t>
            </a:r>
            <a:r>
              <a:rPr lang="en-US" sz="1200" dirty="0"/>
              <a:t> volunteers to provide hot drinks and any additional help requested by emergency services</a:t>
            </a:r>
          </a:p>
          <a:p>
            <a:pPr marL="285750" indent="-285750">
              <a:buFont typeface="Arial" panose="020B0604020202020204" pitchFamily="34" charset="0"/>
              <a:buChar char="•"/>
            </a:pPr>
            <a:r>
              <a:rPr lang="en-US" sz="1200" dirty="0"/>
              <a:t>Ask that trained first aiders attend Community Places of Safety and are available if requested by emergency services</a:t>
            </a:r>
          </a:p>
        </p:txBody>
      </p:sp>
      <p:sp>
        <p:nvSpPr>
          <p:cNvPr id="13" name="TextBox 12">
            <a:extLst>
              <a:ext uri="{FF2B5EF4-FFF2-40B4-BE49-F238E27FC236}">
                <a16:creationId xmlns:a16="http://schemas.microsoft.com/office/drawing/2014/main" id="{DB0823CD-670C-EE6E-BD88-C32CCBC4479B}"/>
              </a:ext>
            </a:extLst>
          </p:cNvPr>
          <p:cNvSpPr txBox="1"/>
          <p:nvPr/>
        </p:nvSpPr>
        <p:spPr>
          <a:xfrm>
            <a:off x="309283" y="3999140"/>
            <a:ext cx="4087900" cy="1200329"/>
          </a:xfrm>
          <a:prstGeom prst="rect">
            <a:avLst/>
          </a:prstGeom>
          <a:noFill/>
        </p:spPr>
        <p:txBody>
          <a:bodyPr wrap="square" rtlCol="0">
            <a:spAutoFit/>
          </a:bodyPr>
          <a:lstStyle/>
          <a:p>
            <a:r>
              <a:rPr lang="en-US" sz="1200" dirty="0"/>
              <a:t>When volunteers are requested by emergency services</a:t>
            </a:r>
          </a:p>
          <a:p>
            <a:pPr marL="171450" indent="-171450">
              <a:buFont typeface="Arial" panose="020B0604020202020204" pitchFamily="34" charset="0"/>
              <a:buChar char="•"/>
            </a:pPr>
            <a:r>
              <a:rPr lang="en-US" sz="1200" dirty="0"/>
              <a:t>Searching for lost or missing persons</a:t>
            </a:r>
          </a:p>
          <a:p>
            <a:pPr marL="171450" indent="-171450">
              <a:buFont typeface="Arial" panose="020B0604020202020204" pitchFamily="34" charset="0"/>
              <a:buChar char="•"/>
            </a:pPr>
            <a:r>
              <a:rPr lang="en-US" sz="1200" dirty="0"/>
              <a:t>To assist with transport</a:t>
            </a:r>
          </a:p>
          <a:p>
            <a:pPr marL="171450" indent="-171450">
              <a:buFont typeface="Arial" panose="020B0604020202020204" pitchFamily="34" charset="0"/>
              <a:buChar char="•"/>
            </a:pPr>
            <a:r>
              <a:rPr lang="en-US" sz="1200" dirty="0"/>
              <a:t>To assist with machinery</a:t>
            </a:r>
          </a:p>
          <a:p>
            <a:pPr marL="171450" indent="-171450">
              <a:buFont typeface="Arial" panose="020B0604020202020204" pitchFamily="34" charset="0"/>
              <a:buChar char="•"/>
            </a:pPr>
            <a:r>
              <a:rPr lang="en-US" sz="1200" dirty="0"/>
              <a:t>Extensive storm damage causing people to be homeless</a:t>
            </a:r>
          </a:p>
          <a:p>
            <a:pPr marL="171450" indent="-171450">
              <a:buFont typeface="Arial" panose="020B0604020202020204" pitchFamily="34" charset="0"/>
              <a:buChar char="•"/>
            </a:pPr>
            <a:r>
              <a:rPr lang="en-US" sz="1200" dirty="0"/>
              <a:t>Extensive storm damage with fallen trees blocking roads</a:t>
            </a:r>
          </a:p>
        </p:txBody>
      </p:sp>
      <p:sp>
        <p:nvSpPr>
          <p:cNvPr id="2" name="TextBox 1">
            <a:extLst>
              <a:ext uri="{FF2B5EF4-FFF2-40B4-BE49-F238E27FC236}">
                <a16:creationId xmlns:a16="http://schemas.microsoft.com/office/drawing/2014/main" id="{8D8AA286-F66A-3914-2099-0B403B5C2D74}"/>
              </a:ext>
            </a:extLst>
          </p:cNvPr>
          <p:cNvSpPr txBox="1"/>
          <p:nvPr/>
        </p:nvSpPr>
        <p:spPr>
          <a:xfrm>
            <a:off x="4621308" y="3814475"/>
            <a:ext cx="4437521" cy="1569660"/>
          </a:xfrm>
          <a:prstGeom prst="rect">
            <a:avLst/>
          </a:prstGeom>
          <a:noFill/>
        </p:spPr>
        <p:txBody>
          <a:bodyPr wrap="square" rtlCol="0">
            <a:spAutoFit/>
          </a:bodyPr>
          <a:lstStyle/>
          <a:p>
            <a:pPr marL="285750" indent="-285750">
              <a:buFont typeface="Arial" panose="020B0604020202020204" pitchFamily="34" charset="0"/>
              <a:buChar char="•"/>
            </a:pPr>
            <a:r>
              <a:rPr lang="en-GB" sz="1200" dirty="0"/>
              <a:t>Mobilise volunteers, in such cases volunteers must be under the leadership of emergency services</a:t>
            </a:r>
          </a:p>
          <a:p>
            <a:pPr marL="285750" indent="-285750">
              <a:buFont typeface="Arial" panose="020B0604020202020204" pitchFamily="34" charset="0"/>
              <a:buChar char="•"/>
            </a:pPr>
            <a:r>
              <a:rPr lang="en-GB" sz="1200" dirty="0"/>
              <a:t>Open Community Places of Safety to shelter people who must leave their homes</a:t>
            </a:r>
          </a:p>
          <a:p>
            <a:pPr marL="285750" indent="-285750">
              <a:buFont typeface="Arial" panose="020B0604020202020204" pitchFamily="34" charset="0"/>
              <a:buChar char="•"/>
            </a:pPr>
            <a:r>
              <a:rPr lang="en-GB" sz="1200" dirty="0"/>
              <a:t>Persons assisting with machinery, such as chainsaws or farm machinery must be trained professionals. (</a:t>
            </a:r>
            <a:r>
              <a:rPr lang="en-GB" sz="1200" dirty="0" err="1"/>
              <a:t>ie</a:t>
            </a:r>
            <a:r>
              <a:rPr lang="en-GB" sz="1200" dirty="0"/>
              <a:t>. chainsaw operators must be professional tree surgeons or arboriculturists.)</a:t>
            </a:r>
            <a:endParaRPr lang="en-US" sz="1200" dirty="0"/>
          </a:p>
        </p:txBody>
      </p:sp>
    </p:spTree>
    <p:extLst>
      <p:ext uri="{BB962C8B-B14F-4D97-AF65-F5344CB8AC3E}">
        <p14:creationId xmlns:p14="http://schemas.microsoft.com/office/powerpoint/2010/main" val="390948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C365-D8A4-2253-8015-CBB399475066}"/>
              </a:ext>
            </a:extLst>
          </p:cNvPr>
          <p:cNvSpPr>
            <a:spLocks noGrp="1"/>
          </p:cNvSpPr>
          <p:nvPr>
            <p:ph type="title"/>
          </p:nvPr>
        </p:nvSpPr>
        <p:spPr/>
        <p:txBody>
          <a:bodyPr/>
          <a:lstStyle/>
          <a:p>
            <a:r>
              <a:rPr lang="en-GB" b="1" dirty="0"/>
              <a:t>Flood</a:t>
            </a:r>
          </a:p>
        </p:txBody>
      </p:sp>
    </p:spTree>
    <p:extLst>
      <p:ext uri="{BB962C8B-B14F-4D97-AF65-F5344CB8AC3E}">
        <p14:creationId xmlns:p14="http://schemas.microsoft.com/office/powerpoint/2010/main" val="3349965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64CF0-FD91-3603-1849-654344444BA6}"/>
              </a:ext>
            </a:extLst>
          </p:cNvPr>
          <p:cNvSpPr txBox="1"/>
          <p:nvPr/>
        </p:nvSpPr>
        <p:spPr>
          <a:xfrm>
            <a:off x="349625" y="243005"/>
            <a:ext cx="4222376" cy="923330"/>
          </a:xfrm>
          <a:prstGeom prst="rect">
            <a:avLst/>
          </a:prstGeom>
          <a:noFill/>
        </p:spPr>
        <p:txBody>
          <a:bodyPr wrap="square" rtlCol="0">
            <a:spAutoFit/>
          </a:bodyPr>
          <a:lstStyle/>
          <a:p>
            <a:r>
              <a:rPr lang="en-US" dirty="0"/>
              <a:t>Action Card – Major Emergency</a:t>
            </a:r>
          </a:p>
          <a:p>
            <a:endParaRPr lang="en-US" dirty="0"/>
          </a:p>
          <a:p>
            <a:r>
              <a:rPr lang="en-US" dirty="0"/>
              <a:t>Volunteers</a:t>
            </a:r>
            <a:endParaRPr lang="en-GB" dirty="0"/>
          </a:p>
        </p:txBody>
      </p:sp>
      <p:cxnSp>
        <p:nvCxnSpPr>
          <p:cNvPr id="5" name="Straight Connector 4">
            <a:extLst>
              <a:ext uri="{FF2B5EF4-FFF2-40B4-BE49-F238E27FC236}">
                <a16:creationId xmlns:a16="http://schemas.microsoft.com/office/drawing/2014/main" id="{61826248-1B98-8002-2AEF-759213BFA268}"/>
              </a:ext>
            </a:extLst>
          </p:cNvPr>
          <p:cNvCxnSpPr>
            <a:cxnSpLocks/>
          </p:cNvCxnSpPr>
          <p:nvPr/>
        </p:nvCxnSpPr>
        <p:spPr>
          <a:xfrm>
            <a:off x="4572000" y="125506"/>
            <a:ext cx="0" cy="658009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e 10">
            <a:extLst>
              <a:ext uri="{FF2B5EF4-FFF2-40B4-BE49-F238E27FC236}">
                <a16:creationId xmlns:a16="http://schemas.microsoft.com/office/drawing/2014/main" id="{A83BA37A-5E7B-A7EB-15ED-292C3281A3A3}"/>
              </a:ext>
            </a:extLst>
          </p:cNvPr>
          <p:cNvGraphicFramePr>
            <a:graphicFrameLocks noGrp="1"/>
          </p:cNvGraphicFramePr>
          <p:nvPr/>
        </p:nvGraphicFramePr>
        <p:xfrm>
          <a:off x="138955" y="1283834"/>
          <a:ext cx="4329945" cy="5274304"/>
        </p:xfrm>
        <a:graphic>
          <a:graphicData uri="http://schemas.openxmlformats.org/drawingml/2006/table">
            <a:tbl>
              <a:tblPr firstRow="1" bandRow="1">
                <a:tableStyleId>{5C22544A-7EE6-4342-B048-85BDC9FD1C3A}</a:tableStyleId>
              </a:tblPr>
              <a:tblGrid>
                <a:gridCol w="1443315">
                  <a:extLst>
                    <a:ext uri="{9D8B030D-6E8A-4147-A177-3AD203B41FA5}">
                      <a16:colId xmlns:a16="http://schemas.microsoft.com/office/drawing/2014/main" val="3603653165"/>
                    </a:ext>
                  </a:extLst>
                </a:gridCol>
                <a:gridCol w="1443315">
                  <a:extLst>
                    <a:ext uri="{9D8B030D-6E8A-4147-A177-3AD203B41FA5}">
                      <a16:colId xmlns:a16="http://schemas.microsoft.com/office/drawing/2014/main" val="968447398"/>
                    </a:ext>
                  </a:extLst>
                </a:gridCol>
                <a:gridCol w="1443315">
                  <a:extLst>
                    <a:ext uri="{9D8B030D-6E8A-4147-A177-3AD203B41FA5}">
                      <a16:colId xmlns:a16="http://schemas.microsoft.com/office/drawing/2014/main" val="3383407880"/>
                    </a:ext>
                  </a:extLst>
                </a:gridCol>
              </a:tblGrid>
              <a:tr h="376736">
                <a:tc>
                  <a:txBody>
                    <a:bodyPr/>
                    <a:lstStyle/>
                    <a:p>
                      <a:r>
                        <a:rPr lang="en-US" dirty="0"/>
                        <a:t>Name</a:t>
                      </a:r>
                      <a:endParaRPr lang="en-GB" dirty="0"/>
                    </a:p>
                  </a:txBody>
                  <a:tcPr/>
                </a:tc>
                <a:tc>
                  <a:txBody>
                    <a:bodyPr/>
                    <a:lstStyle/>
                    <a:p>
                      <a:r>
                        <a:rPr lang="en-US" dirty="0"/>
                        <a:t>Contact</a:t>
                      </a:r>
                      <a:endParaRPr lang="en-GB" dirty="0"/>
                    </a:p>
                  </a:txBody>
                  <a:tcPr/>
                </a:tc>
                <a:tc>
                  <a:txBody>
                    <a:bodyPr/>
                    <a:lstStyle/>
                    <a:p>
                      <a:r>
                        <a:rPr lang="en-US" dirty="0"/>
                        <a:t>Location</a:t>
                      </a:r>
                      <a:endParaRPr lang="en-GB" dirty="0"/>
                    </a:p>
                  </a:txBody>
                  <a:tcPr/>
                </a:tc>
                <a:extLst>
                  <a:ext uri="{0D108BD9-81ED-4DB2-BD59-A6C34878D82A}">
                    <a16:rowId xmlns:a16="http://schemas.microsoft.com/office/drawing/2014/main" val="1444929629"/>
                  </a:ext>
                </a:extLst>
              </a:tr>
              <a:tr h="376736">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7243102"/>
                  </a:ext>
                </a:extLst>
              </a:tr>
              <a:tr h="376736">
                <a:tc>
                  <a:txBody>
                    <a:bodyPr/>
                    <a:lstStyle/>
                    <a:p>
                      <a:endParaRPr lang="en-GB" sz="1200" dirty="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557328188"/>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3493703495"/>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115287861"/>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109205379"/>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021558"/>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996396276"/>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225866197"/>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977171243"/>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388364394"/>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760703810"/>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207677084"/>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419935860"/>
                  </a:ext>
                </a:extLst>
              </a:tr>
            </a:tbl>
          </a:graphicData>
        </a:graphic>
      </p:graphicFrame>
      <p:sp>
        <p:nvSpPr>
          <p:cNvPr id="2" name="TextBox 1">
            <a:extLst>
              <a:ext uri="{FF2B5EF4-FFF2-40B4-BE49-F238E27FC236}">
                <a16:creationId xmlns:a16="http://schemas.microsoft.com/office/drawing/2014/main" id="{B22FF304-E277-4E1C-0036-B184C6FE9D3B}"/>
              </a:ext>
            </a:extLst>
          </p:cNvPr>
          <p:cNvSpPr txBox="1"/>
          <p:nvPr/>
        </p:nvSpPr>
        <p:spPr>
          <a:xfrm>
            <a:off x="4858871" y="1252507"/>
            <a:ext cx="4025152" cy="830997"/>
          </a:xfrm>
          <a:prstGeom prst="rect">
            <a:avLst/>
          </a:prstGeom>
          <a:noFill/>
        </p:spPr>
        <p:txBody>
          <a:bodyPr wrap="square" rtlCol="0">
            <a:spAutoFit/>
          </a:bodyPr>
          <a:lstStyle/>
          <a:p>
            <a:r>
              <a:rPr lang="en-US" sz="1200" b="1" dirty="0"/>
              <a:t>Wiltshire Council (out of hours)</a:t>
            </a:r>
          </a:p>
          <a:p>
            <a:r>
              <a:rPr lang="en-US" sz="1200" dirty="0"/>
              <a:t>For flooding, highway incidents and building control</a:t>
            </a:r>
          </a:p>
          <a:p>
            <a:r>
              <a:rPr lang="en-US" sz="1200" dirty="0"/>
              <a:t>Emergency		0300 456 0100</a:t>
            </a:r>
          </a:p>
          <a:p>
            <a:r>
              <a:rPr lang="en-US" sz="1200" dirty="0"/>
              <a:t>Non Emergency	0300 456 0105</a:t>
            </a:r>
          </a:p>
        </p:txBody>
      </p:sp>
      <p:graphicFrame>
        <p:nvGraphicFramePr>
          <p:cNvPr id="4" name="Table 3">
            <a:extLst>
              <a:ext uri="{FF2B5EF4-FFF2-40B4-BE49-F238E27FC236}">
                <a16:creationId xmlns:a16="http://schemas.microsoft.com/office/drawing/2014/main" id="{792A4E83-4550-2EA9-A060-8FC301FCAF00}"/>
              </a:ext>
            </a:extLst>
          </p:cNvPr>
          <p:cNvGraphicFramePr>
            <a:graphicFrameLocks noGrp="1"/>
          </p:cNvGraphicFramePr>
          <p:nvPr>
            <p:extLst>
              <p:ext uri="{D42A27DB-BD31-4B8C-83A1-F6EECF244321}">
                <p14:modId xmlns:p14="http://schemas.microsoft.com/office/powerpoint/2010/main" val="469984352"/>
              </p:ext>
            </p:extLst>
          </p:nvPr>
        </p:nvGraphicFramePr>
        <p:xfrm>
          <a:off x="4706476" y="2637502"/>
          <a:ext cx="4329942" cy="2302687"/>
        </p:xfrm>
        <a:graphic>
          <a:graphicData uri="http://schemas.openxmlformats.org/drawingml/2006/table">
            <a:tbl>
              <a:tblPr firstCol="1" bandRow="1">
                <a:tableStyleId>{5C22544A-7EE6-4342-B048-85BDC9FD1C3A}</a:tableStyleId>
              </a:tblPr>
              <a:tblGrid>
                <a:gridCol w="1082251">
                  <a:extLst>
                    <a:ext uri="{9D8B030D-6E8A-4147-A177-3AD203B41FA5}">
                      <a16:colId xmlns:a16="http://schemas.microsoft.com/office/drawing/2014/main" val="167443372"/>
                    </a:ext>
                  </a:extLst>
                </a:gridCol>
                <a:gridCol w="1082251">
                  <a:extLst>
                    <a:ext uri="{9D8B030D-6E8A-4147-A177-3AD203B41FA5}">
                      <a16:colId xmlns:a16="http://schemas.microsoft.com/office/drawing/2014/main" val="577693680"/>
                    </a:ext>
                  </a:extLst>
                </a:gridCol>
                <a:gridCol w="1082720">
                  <a:extLst>
                    <a:ext uri="{9D8B030D-6E8A-4147-A177-3AD203B41FA5}">
                      <a16:colId xmlns:a16="http://schemas.microsoft.com/office/drawing/2014/main" val="4242431595"/>
                    </a:ext>
                  </a:extLst>
                </a:gridCol>
                <a:gridCol w="1082720">
                  <a:extLst>
                    <a:ext uri="{9D8B030D-6E8A-4147-A177-3AD203B41FA5}">
                      <a16:colId xmlns:a16="http://schemas.microsoft.com/office/drawing/2014/main" val="1032749917"/>
                    </a:ext>
                  </a:extLst>
                </a:gridCol>
              </a:tblGrid>
              <a:tr h="711178">
                <a:tc>
                  <a:txBody>
                    <a:bodyPr/>
                    <a:lstStyle/>
                    <a:p>
                      <a:pPr>
                        <a:spcAft>
                          <a:spcPts val="1200"/>
                        </a:spcAft>
                      </a:pPr>
                      <a:r>
                        <a:rPr lang="en-US" sz="1050" u="sng" cap="small" dirty="0">
                          <a:effectLst/>
                        </a:rPr>
                        <a:t>Lead Resilience Parish Councilor</a:t>
                      </a:r>
                      <a:endParaRPr lang="en-GB" sz="105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0000"/>
                        </a:lnSpc>
                        <a:spcBef>
                          <a:spcPts val="0"/>
                        </a:spcBef>
                        <a:spcAft>
                          <a:spcPts val="0"/>
                        </a:spcAft>
                      </a:pPr>
                      <a:r>
                        <a:rPr lang="en-US" sz="1050" u="none" cap="small" dirty="0">
                          <a:effectLst/>
                        </a:rPr>
                        <a:t>Peter West</a:t>
                      </a:r>
                      <a:endParaRPr lang="en-GB" sz="1050" u="none"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200000"/>
                        </a:lnSpc>
                        <a:spcBef>
                          <a:spcPts val="600"/>
                        </a:spcBef>
                        <a:spcAft>
                          <a:spcPts val="1200"/>
                        </a:spcAft>
                      </a:pPr>
                      <a:r>
                        <a:rPr lang="en-US" sz="1050" u="none" cap="small">
                          <a:effectLst/>
                        </a:rPr>
                        <a:t>07768 931679</a:t>
                      </a:r>
                      <a:endParaRPr lang="en-GB" sz="1050" u="none">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1200"/>
                        </a:spcAft>
                      </a:pPr>
                      <a:r>
                        <a:rPr lang="en-US" sz="1050" u="none" cap="small">
                          <a:effectLst/>
                        </a:rPr>
                        <a:t>5 Duck Street, West Lavington</a:t>
                      </a:r>
                      <a:endParaRPr lang="en-GB" sz="1050" u="none">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755596"/>
                  </a:ext>
                </a:extLst>
              </a:tr>
              <a:tr h="880331">
                <a:tc>
                  <a:txBody>
                    <a:bodyPr/>
                    <a:lstStyle/>
                    <a:p>
                      <a:pPr>
                        <a:spcBef>
                          <a:spcPts val="600"/>
                        </a:spcBef>
                        <a:spcAft>
                          <a:spcPts val="1200"/>
                        </a:spcAft>
                      </a:pPr>
                      <a:r>
                        <a:rPr lang="en-US" sz="1050" u="sng" cap="small" dirty="0">
                          <a:effectLst/>
                        </a:rPr>
                        <a:t>Resilience Parish Councilor</a:t>
                      </a:r>
                      <a:endParaRPr lang="en-GB" sz="105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0000"/>
                        </a:lnSpc>
                        <a:spcBef>
                          <a:spcPts val="600"/>
                        </a:spcBef>
                        <a:spcAft>
                          <a:spcPts val="1200"/>
                        </a:spcAft>
                      </a:pPr>
                      <a:r>
                        <a:rPr lang="en-US" sz="1050" u="none" cap="small" dirty="0">
                          <a:effectLst/>
                        </a:rPr>
                        <a:t>George Harrison</a:t>
                      </a:r>
                      <a:endParaRPr lang="en-GB" sz="1050" u="none"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200000"/>
                        </a:lnSpc>
                        <a:spcBef>
                          <a:spcPts val="600"/>
                        </a:spcBef>
                        <a:spcAft>
                          <a:spcPts val="1200"/>
                        </a:spcAft>
                      </a:pPr>
                      <a:r>
                        <a:rPr lang="en-US" sz="1050" u="none" cap="small" dirty="0">
                          <a:effectLst/>
                        </a:rPr>
                        <a:t>07905 897551</a:t>
                      </a:r>
                      <a:endParaRPr lang="en-GB" sz="1050" u="none"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1200"/>
                        </a:spcAft>
                      </a:pPr>
                      <a:r>
                        <a:rPr lang="en-US" sz="1050" u="none" cap="small">
                          <a:effectLst/>
                        </a:rPr>
                        <a:t>Littleton PannelL</a:t>
                      </a:r>
                      <a:endParaRPr lang="en-GB" sz="1050" u="none">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5959082"/>
                  </a:ext>
                </a:extLst>
              </a:tr>
              <a:tr h="711178">
                <a:tc>
                  <a:txBody>
                    <a:bodyPr/>
                    <a:lstStyle/>
                    <a:p>
                      <a:pPr>
                        <a:spcBef>
                          <a:spcPts val="600"/>
                        </a:spcBef>
                        <a:spcAft>
                          <a:spcPts val="1200"/>
                        </a:spcAft>
                      </a:pPr>
                      <a:r>
                        <a:rPr lang="en-US" sz="1050" u="sng" cap="small">
                          <a:effectLst/>
                        </a:rPr>
                        <a:t>Resilience Parish Councilor</a:t>
                      </a:r>
                      <a:endParaRPr lang="en-GB" sz="105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0000"/>
                        </a:lnSpc>
                        <a:spcBef>
                          <a:spcPts val="0"/>
                        </a:spcBef>
                        <a:spcAft>
                          <a:spcPts val="0"/>
                        </a:spcAft>
                      </a:pPr>
                      <a:r>
                        <a:rPr lang="en-US" sz="1050" u="none" cap="small" dirty="0">
                          <a:effectLst/>
                        </a:rPr>
                        <a:t>Steve Laister</a:t>
                      </a:r>
                      <a:endParaRPr lang="en-GB" sz="1050" u="none"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200000"/>
                        </a:lnSpc>
                        <a:spcBef>
                          <a:spcPts val="600"/>
                        </a:spcBef>
                        <a:spcAft>
                          <a:spcPts val="1200"/>
                        </a:spcAft>
                      </a:pPr>
                      <a:r>
                        <a:rPr lang="en-US" sz="1050" u="none" cap="small" dirty="0">
                          <a:effectLst/>
                        </a:rPr>
                        <a:t>07432 124059</a:t>
                      </a:r>
                      <a:endParaRPr lang="en-GB" sz="1050" u="none"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600"/>
                        </a:spcBef>
                        <a:spcAft>
                          <a:spcPts val="1200"/>
                        </a:spcAft>
                      </a:pPr>
                      <a:r>
                        <a:rPr lang="en-US" sz="1050" u="none" cap="small" dirty="0">
                          <a:effectLst/>
                        </a:rPr>
                        <a:t>Duck Street, West Lavington</a:t>
                      </a:r>
                      <a:endParaRPr lang="en-GB" sz="1050" u="none"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8665376"/>
                  </a:ext>
                </a:extLst>
              </a:tr>
            </a:tbl>
          </a:graphicData>
        </a:graphic>
      </p:graphicFrame>
      <p:sp>
        <p:nvSpPr>
          <p:cNvPr id="6" name="TextBox 5">
            <a:extLst>
              <a:ext uri="{FF2B5EF4-FFF2-40B4-BE49-F238E27FC236}">
                <a16:creationId xmlns:a16="http://schemas.microsoft.com/office/drawing/2014/main" id="{EB7A8C63-606E-AA36-59D7-3A8953D42C5B}"/>
              </a:ext>
            </a:extLst>
          </p:cNvPr>
          <p:cNvSpPr txBox="1"/>
          <p:nvPr/>
        </p:nvSpPr>
        <p:spPr>
          <a:xfrm>
            <a:off x="4706476" y="2268170"/>
            <a:ext cx="1567160" cy="276999"/>
          </a:xfrm>
          <a:prstGeom prst="rect">
            <a:avLst/>
          </a:prstGeom>
          <a:noFill/>
        </p:spPr>
        <p:txBody>
          <a:bodyPr wrap="none" rtlCol="0">
            <a:spAutoFit/>
          </a:bodyPr>
          <a:lstStyle/>
          <a:p>
            <a:r>
              <a:rPr lang="en-US" sz="1200" b="1" dirty="0"/>
              <a:t>Resilience </a:t>
            </a:r>
            <a:r>
              <a:rPr lang="en-US" sz="1200" b="1" dirty="0" err="1"/>
              <a:t>Councillors</a:t>
            </a:r>
            <a:endParaRPr lang="en-GB" sz="1200" b="1" dirty="0"/>
          </a:p>
        </p:txBody>
      </p:sp>
      <p:sp>
        <p:nvSpPr>
          <p:cNvPr id="7" name="TextBox 6">
            <a:extLst>
              <a:ext uri="{FF2B5EF4-FFF2-40B4-BE49-F238E27FC236}">
                <a16:creationId xmlns:a16="http://schemas.microsoft.com/office/drawing/2014/main" id="{E03958C0-AFC3-7219-D93E-B70C09F6563F}"/>
              </a:ext>
            </a:extLst>
          </p:cNvPr>
          <p:cNvSpPr txBox="1"/>
          <p:nvPr/>
        </p:nvSpPr>
        <p:spPr>
          <a:xfrm>
            <a:off x="4737853" y="5036987"/>
            <a:ext cx="4298565" cy="461665"/>
          </a:xfrm>
          <a:prstGeom prst="rect">
            <a:avLst/>
          </a:prstGeom>
          <a:noFill/>
        </p:spPr>
        <p:txBody>
          <a:bodyPr wrap="square" rtlCol="0">
            <a:spAutoFit/>
          </a:bodyPr>
          <a:lstStyle/>
          <a:p>
            <a:r>
              <a:rPr lang="en-US" sz="1200" dirty="0"/>
              <a:t>Provide contact details for places of safety keyholders and community volunteers</a:t>
            </a:r>
            <a:endParaRPr lang="en-GB" sz="1200" dirty="0"/>
          </a:p>
        </p:txBody>
      </p:sp>
    </p:spTree>
    <p:extLst>
      <p:ext uri="{BB962C8B-B14F-4D97-AF65-F5344CB8AC3E}">
        <p14:creationId xmlns:p14="http://schemas.microsoft.com/office/powerpoint/2010/main" val="359760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2634B-FC8A-AA60-9F87-FA5500465E32}"/>
              </a:ext>
            </a:extLst>
          </p:cNvPr>
          <p:cNvSpPr txBox="1"/>
          <p:nvPr/>
        </p:nvSpPr>
        <p:spPr>
          <a:xfrm>
            <a:off x="349624" y="243005"/>
            <a:ext cx="5827059" cy="369332"/>
          </a:xfrm>
          <a:prstGeom prst="rect">
            <a:avLst/>
          </a:prstGeom>
          <a:noFill/>
        </p:spPr>
        <p:txBody>
          <a:bodyPr wrap="square" rtlCol="0">
            <a:spAutoFit/>
          </a:bodyPr>
          <a:lstStyle/>
          <a:p>
            <a:r>
              <a:rPr lang="en-US" dirty="0"/>
              <a:t>Action Card - FLOOD</a:t>
            </a:r>
            <a:endParaRPr lang="en-GB" dirty="0"/>
          </a:p>
        </p:txBody>
      </p:sp>
      <p:cxnSp>
        <p:nvCxnSpPr>
          <p:cNvPr id="6" name="Straight Connector 5">
            <a:extLst>
              <a:ext uri="{FF2B5EF4-FFF2-40B4-BE49-F238E27FC236}">
                <a16:creationId xmlns:a16="http://schemas.microsoft.com/office/drawing/2014/main" id="{87EEC591-C3DA-2D24-0A97-2011C5397EA5}"/>
              </a:ext>
            </a:extLst>
          </p:cNvPr>
          <p:cNvCxnSpPr/>
          <p:nvPr/>
        </p:nvCxnSpPr>
        <p:spPr>
          <a:xfrm>
            <a:off x="4572000" y="690282"/>
            <a:ext cx="0" cy="588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0D6C34-622A-7DBA-A806-9AAF31CACEA3}"/>
              </a:ext>
            </a:extLst>
          </p:cNvPr>
          <p:cNvCxnSpPr/>
          <p:nvPr/>
        </p:nvCxnSpPr>
        <p:spPr>
          <a:xfrm>
            <a:off x="134465" y="2658031"/>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E15C3A-3117-ED22-FCED-5DBBD57D7B68}"/>
              </a:ext>
            </a:extLst>
          </p:cNvPr>
          <p:cNvSpPr txBox="1"/>
          <p:nvPr/>
        </p:nvSpPr>
        <p:spPr>
          <a:xfrm>
            <a:off x="349623" y="843677"/>
            <a:ext cx="4150657" cy="1508105"/>
          </a:xfrm>
          <a:prstGeom prst="rect">
            <a:avLst/>
          </a:prstGeom>
          <a:noFill/>
        </p:spPr>
        <p:txBody>
          <a:bodyPr wrap="square" rtlCol="0">
            <a:spAutoFit/>
          </a:bodyPr>
          <a:lstStyle/>
          <a:p>
            <a:r>
              <a:rPr lang="en-US" sz="1200" dirty="0"/>
              <a:t>Surface Water Flooding</a:t>
            </a:r>
          </a:p>
          <a:p>
            <a:endParaRPr lang="en-US" sz="1200" dirty="0"/>
          </a:p>
          <a:p>
            <a:r>
              <a:rPr lang="en-US" sz="1200" dirty="0"/>
              <a:t>Likely to occur in autumn/winter with leaves and harvest litter blocking drains</a:t>
            </a:r>
          </a:p>
          <a:p>
            <a:r>
              <a:rPr lang="en-US" sz="1200" dirty="0"/>
              <a:t>Water main failure</a:t>
            </a:r>
          </a:p>
          <a:p>
            <a:endParaRPr lang="en-US" sz="1200" dirty="0"/>
          </a:p>
          <a:p>
            <a:r>
              <a:rPr lang="en-US" sz="1000" i="1" dirty="0"/>
              <a:t>Groundwater flooding is caused by the water table rising above ground level causing water to flow on top of the land. Risk in West Lavington Parish is low</a:t>
            </a:r>
          </a:p>
        </p:txBody>
      </p:sp>
      <p:sp>
        <p:nvSpPr>
          <p:cNvPr id="11" name="TextBox 10">
            <a:extLst>
              <a:ext uri="{FF2B5EF4-FFF2-40B4-BE49-F238E27FC236}">
                <a16:creationId xmlns:a16="http://schemas.microsoft.com/office/drawing/2014/main" id="{51E2E4B8-FB2E-DB62-2220-E3E2AD7337B1}"/>
              </a:ext>
            </a:extLst>
          </p:cNvPr>
          <p:cNvSpPr txBox="1"/>
          <p:nvPr/>
        </p:nvSpPr>
        <p:spPr>
          <a:xfrm>
            <a:off x="4733374" y="371626"/>
            <a:ext cx="4276162"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t>Identify pressure points from local experience</a:t>
            </a:r>
          </a:p>
          <a:p>
            <a:pPr marL="285750" indent="-285750">
              <a:buFont typeface="Arial" panose="020B0604020202020204" pitchFamily="34" charset="0"/>
              <a:buChar char="•"/>
            </a:pPr>
            <a:r>
              <a:rPr lang="en-US" sz="1200" dirty="0"/>
              <a:t>Recruit local volunteers at local pressure points</a:t>
            </a:r>
          </a:p>
          <a:p>
            <a:pPr marL="285750" indent="-285750">
              <a:buFont typeface="Arial" panose="020B0604020202020204" pitchFamily="34" charset="0"/>
              <a:buChar char="•"/>
            </a:pPr>
            <a:r>
              <a:rPr lang="en-US" sz="1200" dirty="0"/>
              <a:t>Deploy gel bags at these points</a:t>
            </a:r>
          </a:p>
          <a:p>
            <a:pPr marL="285750" indent="-285750">
              <a:buFont typeface="Arial" panose="020B0604020202020204" pitchFamily="34" charset="0"/>
              <a:buChar char="•"/>
            </a:pPr>
            <a:r>
              <a:rPr lang="en-US" sz="1200" dirty="0"/>
              <a:t>Local volunteers to remove debris in the autumn from drains</a:t>
            </a:r>
          </a:p>
          <a:p>
            <a:pPr marL="285750" indent="-285750">
              <a:buFont typeface="Arial" panose="020B0604020202020204" pitchFamily="34" charset="0"/>
              <a:buChar char="•"/>
            </a:pPr>
            <a:r>
              <a:rPr lang="en-US" sz="1200" dirty="0"/>
              <a:t>Use Social Media feeds to warn the community for Met Office Rainfall Alerts</a:t>
            </a:r>
          </a:p>
          <a:p>
            <a:pPr marL="285750" indent="-285750">
              <a:buFont typeface="Arial" panose="020B0604020202020204" pitchFamily="34" charset="0"/>
              <a:buChar char="•"/>
            </a:pPr>
            <a:r>
              <a:rPr lang="en-US" sz="1200" dirty="0"/>
              <a:t>Contact Volunteers in event of a localized flood</a:t>
            </a:r>
          </a:p>
          <a:p>
            <a:pPr marL="285750" indent="-285750">
              <a:buFont typeface="Arial" panose="020B0604020202020204" pitchFamily="34" charset="0"/>
              <a:buChar char="•"/>
            </a:pPr>
            <a:r>
              <a:rPr lang="en-US" sz="1200" dirty="0"/>
              <a:t>Warn residents using a WhatsApp Group</a:t>
            </a:r>
          </a:p>
        </p:txBody>
      </p:sp>
      <p:cxnSp>
        <p:nvCxnSpPr>
          <p:cNvPr id="12" name="Straight Connector 11">
            <a:extLst>
              <a:ext uri="{FF2B5EF4-FFF2-40B4-BE49-F238E27FC236}">
                <a16:creationId xmlns:a16="http://schemas.microsoft.com/office/drawing/2014/main" id="{58868CDC-7A7D-575C-25AC-15C95B663661}"/>
              </a:ext>
            </a:extLst>
          </p:cNvPr>
          <p:cNvCxnSpPr/>
          <p:nvPr/>
        </p:nvCxnSpPr>
        <p:spPr>
          <a:xfrm>
            <a:off x="134465" y="4513729"/>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0823CD-670C-EE6E-BD88-C32CCBC4479B}"/>
              </a:ext>
            </a:extLst>
          </p:cNvPr>
          <p:cNvSpPr txBox="1"/>
          <p:nvPr/>
        </p:nvSpPr>
        <p:spPr>
          <a:xfrm>
            <a:off x="349624" y="2929693"/>
            <a:ext cx="4087900" cy="830997"/>
          </a:xfrm>
          <a:prstGeom prst="rect">
            <a:avLst/>
          </a:prstGeom>
          <a:noFill/>
        </p:spPr>
        <p:txBody>
          <a:bodyPr wrap="square" rtlCol="0">
            <a:spAutoFit/>
          </a:bodyPr>
          <a:lstStyle/>
          <a:p>
            <a:r>
              <a:rPr lang="en-US" sz="1200" dirty="0"/>
              <a:t>River Flooding</a:t>
            </a:r>
          </a:p>
          <a:p>
            <a:endParaRPr lang="en-US" sz="1200" dirty="0"/>
          </a:p>
          <a:p>
            <a:r>
              <a:rPr lang="en-US" sz="1200" dirty="0"/>
              <a:t>Likely to occur after heavy rainfall or due to failure of dams or sluices </a:t>
            </a:r>
          </a:p>
        </p:txBody>
      </p:sp>
      <p:sp>
        <p:nvSpPr>
          <p:cNvPr id="14" name="TextBox 13">
            <a:extLst>
              <a:ext uri="{FF2B5EF4-FFF2-40B4-BE49-F238E27FC236}">
                <a16:creationId xmlns:a16="http://schemas.microsoft.com/office/drawing/2014/main" id="{172A628A-DD0A-1AF1-2C1F-4CC897F22A95}"/>
              </a:ext>
            </a:extLst>
          </p:cNvPr>
          <p:cNvSpPr txBox="1"/>
          <p:nvPr/>
        </p:nvSpPr>
        <p:spPr>
          <a:xfrm>
            <a:off x="349624" y="4767462"/>
            <a:ext cx="4087900" cy="1015663"/>
          </a:xfrm>
          <a:prstGeom prst="rect">
            <a:avLst/>
          </a:prstGeom>
          <a:noFill/>
        </p:spPr>
        <p:txBody>
          <a:bodyPr wrap="square" rtlCol="0">
            <a:spAutoFit/>
          </a:bodyPr>
          <a:lstStyle/>
          <a:p>
            <a:r>
              <a:rPr lang="en-US" sz="1200" dirty="0"/>
              <a:t>Overflowing sewers</a:t>
            </a:r>
          </a:p>
          <a:p>
            <a:endParaRPr lang="en-US" sz="1200" dirty="0"/>
          </a:p>
          <a:p>
            <a:r>
              <a:rPr lang="en-US" sz="1200" dirty="0"/>
              <a:t>Likely to occur after heavy rainfall overpowers capacity</a:t>
            </a:r>
          </a:p>
          <a:p>
            <a:r>
              <a:rPr lang="en-US" sz="1200" dirty="0"/>
              <a:t>Failure of sewer pumping stations</a:t>
            </a:r>
          </a:p>
          <a:p>
            <a:r>
              <a:rPr lang="en-US" sz="1200" dirty="0"/>
              <a:t>Pipe failures</a:t>
            </a:r>
          </a:p>
        </p:txBody>
      </p:sp>
      <p:sp>
        <p:nvSpPr>
          <p:cNvPr id="2" name="TextBox 1">
            <a:extLst>
              <a:ext uri="{FF2B5EF4-FFF2-40B4-BE49-F238E27FC236}">
                <a16:creationId xmlns:a16="http://schemas.microsoft.com/office/drawing/2014/main" id="{3925A573-6AAA-D8C2-0A01-655050065301}"/>
              </a:ext>
            </a:extLst>
          </p:cNvPr>
          <p:cNvSpPr txBox="1"/>
          <p:nvPr/>
        </p:nvSpPr>
        <p:spPr>
          <a:xfrm>
            <a:off x="4760259" y="5029200"/>
            <a:ext cx="4276162"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Report each incident of contamination to Wessex Water and the Parish Council</a:t>
            </a:r>
          </a:p>
          <a:p>
            <a:pPr marL="285750" indent="-285750">
              <a:buFont typeface="Arial" panose="020B0604020202020204" pitchFamily="34" charset="0"/>
              <a:buChar char="•"/>
            </a:pPr>
            <a:r>
              <a:rPr lang="en-US" sz="1200" dirty="0"/>
              <a:t>Parish council to maintain a dialogue with Wessex Water and the Environment agency</a:t>
            </a:r>
          </a:p>
          <a:p>
            <a:pPr marL="285750" indent="-285750">
              <a:buFont typeface="Arial" panose="020B0604020202020204" pitchFamily="34" charset="0"/>
              <a:buChar char="•"/>
            </a:pPr>
            <a:r>
              <a:rPr lang="en-US" sz="1200" dirty="0"/>
              <a:t>In event of Flood call Wessex Water &amp; Wiltshire Council</a:t>
            </a:r>
            <a:endParaRPr lang="en-GB" sz="1200" dirty="0"/>
          </a:p>
        </p:txBody>
      </p:sp>
      <p:sp>
        <p:nvSpPr>
          <p:cNvPr id="3" name="TextBox 2">
            <a:extLst>
              <a:ext uri="{FF2B5EF4-FFF2-40B4-BE49-F238E27FC236}">
                <a16:creationId xmlns:a16="http://schemas.microsoft.com/office/drawing/2014/main" id="{490A221B-891B-EF54-478B-A7F694E86459}"/>
              </a:ext>
            </a:extLst>
          </p:cNvPr>
          <p:cNvSpPr txBox="1"/>
          <p:nvPr/>
        </p:nvSpPr>
        <p:spPr>
          <a:xfrm>
            <a:off x="4760259" y="2967314"/>
            <a:ext cx="4276162"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t>Work with Landowners &amp; carry out routine inspections of Dam and river source</a:t>
            </a:r>
          </a:p>
          <a:p>
            <a:pPr marL="285750" indent="-285750">
              <a:buFont typeface="Arial" panose="020B0604020202020204" pitchFamily="34" charset="0"/>
              <a:buChar char="•"/>
            </a:pPr>
            <a:r>
              <a:rPr lang="en-US" sz="1200" dirty="0"/>
              <a:t>Contact Environment Agency &amp; Wiltshire Council should river flood</a:t>
            </a:r>
          </a:p>
          <a:p>
            <a:pPr marL="285750" indent="-285750">
              <a:buFont typeface="Arial" panose="020B0604020202020204" pitchFamily="34" charset="0"/>
              <a:buChar char="•"/>
            </a:pPr>
            <a:r>
              <a:rPr lang="en-US" sz="1200" dirty="0"/>
              <a:t>If homes are threatened or A360 is blocked call 999 for Police and Fire Brigade</a:t>
            </a:r>
            <a:endParaRPr lang="en-GB" sz="1200" dirty="0"/>
          </a:p>
        </p:txBody>
      </p:sp>
      <p:sp>
        <p:nvSpPr>
          <p:cNvPr id="7" name="TextBox 6">
            <a:extLst>
              <a:ext uri="{FF2B5EF4-FFF2-40B4-BE49-F238E27FC236}">
                <a16:creationId xmlns:a16="http://schemas.microsoft.com/office/drawing/2014/main" id="{36CA7DF9-F40B-1DBF-433E-6E8FEA45D18D}"/>
              </a:ext>
            </a:extLst>
          </p:cNvPr>
          <p:cNvSpPr txBox="1"/>
          <p:nvPr/>
        </p:nvSpPr>
        <p:spPr>
          <a:xfrm>
            <a:off x="5082998" y="2015521"/>
            <a:ext cx="4061002" cy="600164"/>
          </a:xfrm>
          <a:prstGeom prst="rect">
            <a:avLst/>
          </a:prstGeom>
          <a:noFill/>
        </p:spPr>
        <p:txBody>
          <a:bodyPr wrap="square" rtlCol="0">
            <a:spAutoFit/>
          </a:bodyPr>
          <a:lstStyle/>
          <a:p>
            <a:r>
              <a:rPr lang="en-US" sz="1100" i="1" dirty="0"/>
              <a:t>Note: </a:t>
            </a:r>
            <a:r>
              <a:rPr lang="en-US" sz="1100" i="1" dirty="0" err="1"/>
              <a:t>Dauntsey</a:t>
            </a:r>
            <a:r>
              <a:rPr lang="en-US" sz="1100" i="1" dirty="0"/>
              <a:t> House Care home have identified the village hall as their evacuation point. Should they evacuate a second place of safety may need to be opened for local residents</a:t>
            </a:r>
            <a:endParaRPr lang="en-GB" sz="1100" i="1" dirty="0"/>
          </a:p>
        </p:txBody>
      </p:sp>
    </p:spTree>
    <p:extLst>
      <p:ext uri="{BB962C8B-B14F-4D97-AF65-F5344CB8AC3E}">
        <p14:creationId xmlns:p14="http://schemas.microsoft.com/office/powerpoint/2010/main" val="7365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64CF0-FD91-3603-1849-654344444BA6}"/>
              </a:ext>
            </a:extLst>
          </p:cNvPr>
          <p:cNvSpPr txBox="1"/>
          <p:nvPr/>
        </p:nvSpPr>
        <p:spPr>
          <a:xfrm>
            <a:off x="349625" y="243005"/>
            <a:ext cx="4222376" cy="923330"/>
          </a:xfrm>
          <a:prstGeom prst="rect">
            <a:avLst/>
          </a:prstGeom>
          <a:noFill/>
        </p:spPr>
        <p:txBody>
          <a:bodyPr wrap="square" rtlCol="0">
            <a:spAutoFit/>
          </a:bodyPr>
          <a:lstStyle/>
          <a:p>
            <a:r>
              <a:rPr lang="en-US" dirty="0"/>
              <a:t>Action Card – FLOOD</a:t>
            </a:r>
          </a:p>
          <a:p>
            <a:endParaRPr lang="en-US" dirty="0"/>
          </a:p>
          <a:p>
            <a:r>
              <a:rPr lang="en-US" dirty="0"/>
              <a:t>Flood Volunteers – Surface Water Flooding</a:t>
            </a:r>
            <a:endParaRPr lang="en-GB" dirty="0"/>
          </a:p>
        </p:txBody>
      </p:sp>
      <p:cxnSp>
        <p:nvCxnSpPr>
          <p:cNvPr id="5" name="Straight Connector 4">
            <a:extLst>
              <a:ext uri="{FF2B5EF4-FFF2-40B4-BE49-F238E27FC236}">
                <a16:creationId xmlns:a16="http://schemas.microsoft.com/office/drawing/2014/main" id="{61826248-1B98-8002-2AEF-759213BFA268}"/>
              </a:ext>
            </a:extLst>
          </p:cNvPr>
          <p:cNvCxnSpPr>
            <a:cxnSpLocks/>
          </p:cNvCxnSpPr>
          <p:nvPr/>
        </p:nvCxnSpPr>
        <p:spPr>
          <a:xfrm>
            <a:off x="4572000" y="125506"/>
            <a:ext cx="0" cy="6580094"/>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33862F5-1295-BBE9-6A4B-0BC09266D995}"/>
              </a:ext>
            </a:extLst>
          </p:cNvPr>
          <p:cNvSpPr txBox="1"/>
          <p:nvPr/>
        </p:nvSpPr>
        <p:spPr>
          <a:xfrm>
            <a:off x="4675097" y="327404"/>
            <a:ext cx="4329948" cy="4893647"/>
          </a:xfrm>
          <a:prstGeom prst="rect">
            <a:avLst/>
          </a:prstGeom>
          <a:noFill/>
        </p:spPr>
        <p:txBody>
          <a:bodyPr wrap="square" rtlCol="0">
            <a:spAutoFit/>
          </a:bodyPr>
          <a:lstStyle/>
          <a:p>
            <a:r>
              <a:rPr lang="en-US" sz="1200" dirty="0"/>
              <a:t>Wiltshire Council is the Lead Local Flood Authority (LLFA) for Wiltshire. Highway and land drainage is managed by the council's Highway Asset Management team who work closely with the Area highway engineers to ensure that the highway and land drainage operates effectively.</a:t>
            </a:r>
          </a:p>
          <a:p>
            <a:endParaRPr lang="en-US" sz="1200" dirty="0"/>
          </a:p>
          <a:p>
            <a:r>
              <a:rPr lang="en-US" sz="1200" b="1" dirty="0"/>
              <a:t>Wiltshire Council (out of hours)</a:t>
            </a:r>
          </a:p>
          <a:p>
            <a:r>
              <a:rPr lang="en-US" sz="1200" dirty="0"/>
              <a:t>For flooding, highway incidents and building control</a:t>
            </a:r>
          </a:p>
          <a:p>
            <a:r>
              <a:rPr lang="en-US" sz="1200" dirty="0"/>
              <a:t>Emergency		0300 456 0100</a:t>
            </a:r>
          </a:p>
          <a:p>
            <a:r>
              <a:rPr lang="en-US" sz="1200" dirty="0"/>
              <a:t>Non Emergency	0300 456 0105</a:t>
            </a:r>
          </a:p>
          <a:p>
            <a:endParaRPr lang="en-US" sz="1200" dirty="0"/>
          </a:p>
          <a:p>
            <a:r>
              <a:rPr lang="en-US" sz="1200" b="1" dirty="0"/>
              <a:t>Drainage &amp; </a:t>
            </a:r>
            <a:r>
              <a:rPr lang="en-US" sz="1200" b="1"/>
              <a:t>Surface Water </a:t>
            </a:r>
            <a:r>
              <a:rPr lang="en-US" sz="1200" b="1" dirty="0"/>
              <a:t>Flooding</a:t>
            </a:r>
            <a:endParaRPr lang="en-US" sz="1200" dirty="0"/>
          </a:p>
          <a:p>
            <a:r>
              <a:rPr lang="en-GB" sz="1200" b="0" i="0" u="sng" dirty="0">
                <a:solidFill>
                  <a:srgbClr val="004331"/>
                </a:solidFill>
                <a:effectLst/>
                <a:latin typeface="Lato" panose="020F0502020204030203" pitchFamily="34" charset="0"/>
                <a:hlinkClick r:id="rId2" tooltip="drainage@wiltshire.gov.uk : opens on new browser window or tab"/>
              </a:rPr>
              <a:t>drainage@wiltshire.gov.uk</a:t>
            </a:r>
            <a:endParaRPr lang="en-GB" sz="1200" b="0" i="0" u="sng" dirty="0">
              <a:solidFill>
                <a:srgbClr val="004331"/>
              </a:solidFill>
              <a:effectLst/>
              <a:latin typeface="Lato" panose="020F0502020204030203" pitchFamily="34" charset="0"/>
            </a:endParaRPr>
          </a:p>
          <a:p>
            <a:r>
              <a:rPr lang="en-GB" sz="1200" b="0" i="0" u="sng" dirty="0">
                <a:solidFill>
                  <a:srgbClr val="004331"/>
                </a:solidFill>
                <a:effectLst/>
                <a:latin typeface="Lato" panose="020F0502020204030203" pitchFamily="34" charset="0"/>
              </a:rPr>
              <a:t>0300 456 0105</a:t>
            </a:r>
          </a:p>
          <a:p>
            <a:r>
              <a:rPr lang="en-GB" sz="1200" dirty="0">
                <a:solidFill>
                  <a:srgbClr val="004331"/>
                </a:solidFill>
                <a:latin typeface="Lato" panose="020F0502020204030203" pitchFamily="34" charset="0"/>
                <a:hlinkClick r:id="rId3"/>
              </a:rPr>
              <a:t>https://www.wiltshire.gov.uk/civil-emergencies-drainage</a:t>
            </a:r>
            <a:endParaRPr lang="en-GB" sz="1200" dirty="0">
              <a:solidFill>
                <a:srgbClr val="004331"/>
              </a:solidFill>
              <a:latin typeface="Lato" panose="020F0502020204030203" pitchFamily="34" charset="0"/>
            </a:endParaRPr>
          </a:p>
          <a:p>
            <a:endParaRPr lang="en-GB" sz="1200" dirty="0">
              <a:solidFill>
                <a:srgbClr val="004331"/>
              </a:solidFill>
              <a:latin typeface="Lato" panose="020F0502020204030203" pitchFamily="34" charset="0"/>
            </a:endParaRPr>
          </a:p>
          <a:p>
            <a:r>
              <a:rPr lang="en-US" sz="1200" b="1" dirty="0"/>
              <a:t>Burst water main</a:t>
            </a:r>
          </a:p>
          <a:p>
            <a:r>
              <a:rPr lang="en-US" sz="1200" dirty="0"/>
              <a:t>Wessex Water Leak stoppers: 0800 692 0692 </a:t>
            </a:r>
            <a:br>
              <a:rPr lang="en-US" sz="1200" dirty="0"/>
            </a:br>
            <a:r>
              <a:rPr lang="en-US" sz="1200" dirty="0"/>
              <a:t>Email: leakstoppers@wessexwater.co.uk</a:t>
            </a:r>
          </a:p>
          <a:p>
            <a:endParaRPr lang="en-US" sz="1200" dirty="0"/>
          </a:p>
          <a:p>
            <a:r>
              <a:rPr lang="en-US" sz="1200" b="1" dirty="0"/>
              <a:t>Wessex Water main contact</a:t>
            </a:r>
          </a:p>
          <a:p>
            <a:r>
              <a:rPr lang="en-US" sz="1200" dirty="0"/>
              <a:t>0345 600 4 600 (emergency 24 </a:t>
            </a:r>
            <a:r>
              <a:rPr lang="en-US" sz="1200" dirty="0" err="1"/>
              <a:t>hrs</a:t>
            </a:r>
            <a:r>
              <a:rPr lang="en-US" sz="1200" dirty="0"/>
              <a:t> a day)</a:t>
            </a:r>
          </a:p>
          <a:p>
            <a:endParaRPr lang="en-US" sz="1200" dirty="0"/>
          </a:p>
          <a:p>
            <a:r>
              <a:rPr lang="en-US" sz="1200" b="1" dirty="0"/>
              <a:t>River Flooding Environment Agency </a:t>
            </a:r>
          </a:p>
          <a:p>
            <a:r>
              <a:rPr lang="en-US" sz="1200" dirty="0" err="1"/>
              <a:t>Floodline</a:t>
            </a:r>
            <a:r>
              <a:rPr lang="en-US" sz="1200" dirty="0"/>
              <a:t>: 0345 988 1188</a:t>
            </a:r>
          </a:p>
          <a:p>
            <a:endParaRPr lang="en-GB" sz="1200" dirty="0"/>
          </a:p>
        </p:txBody>
      </p:sp>
      <p:graphicFrame>
        <p:nvGraphicFramePr>
          <p:cNvPr id="10" name="Table 10">
            <a:extLst>
              <a:ext uri="{FF2B5EF4-FFF2-40B4-BE49-F238E27FC236}">
                <a16:creationId xmlns:a16="http://schemas.microsoft.com/office/drawing/2014/main" id="{A83BA37A-5E7B-A7EB-15ED-292C3281A3A3}"/>
              </a:ext>
            </a:extLst>
          </p:cNvPr>
          <p:cNvGraphicFramePr>
            <a:graphicFrameLocks noGrp="1"/>
          </p:cNvGraphicFramePr>
          <p:nvPr>
            <p:extLst>
              <p:ext uri="{D42A27DB-BD31-4B8C-83A1-F6EECF244321}">
                <p14:modId xmlns:p14="http://schemas.microsoft.com/office/powerpoint/2010/main" val="2231637238"/>
              </p:ext>
            </p:extLst>
          </p:nvPr>
        </p:nvGraphicFramePr>
        <p:xfrm>
          <a:off x="138955" y="1283834"/>
          <a:ext cx="4329945" cy="5596160"/>
        </p:xfrm>
        <a:graphic>
          <a:graphicData uri="http://schemas.openxmlformats.org/drawingml/2006/table">
            <a:tbl>
              <a:tblPr firstRow="1" bandRow="1">
                <a:tableStyleId>{5C22544A-7EE6-4342-B048-85BDC9FD1C3A}</a:tableStyleId>
              </a:tblPr>
              <a:tblGrid>
                <a:gridCol w="1443315">
                  <a:extLst>
                    <a:ext uri="{9D8B030D-6E8A-4147-A177-3AD203B41FA5}">
                      <a16:colId xmlns:a16="http://schemas.microsoft.com/office/drawing/2014/main" val="3603653165"/>
                    </a:ext>
                  </a:extLst>
                </a:gridCol>
                <a:gridCol w="1443315">
                  <a:extLst>
                    <a:ext uri="{9D8B030D-6E8A-4147-A177-3AD203B41FA5}">
                      <a16:colId xmlns:a16="http://schemas.microsoft.com/office/drawing/2014/main" val="968447398"/>
                    </a:ext>
                  </a:extLst>
                </a:gridCol>
                <a:gridCol w="1443315">
                  <a:extLst>
                    <a:ext uri="{9D8B030D-6E8A-4147-A177-3AD203B41FA5}">
                      <a16:colId xmlns:a16="http://schemas.microsoft.com/office/drawing/2014/main" val="3383407880"/>
                    </a:ext>
                  </a:extLst>
                </a:gridCol>
              </a:tblGrid>
              <a:tr h="376736">
                <a:tc>
                  <a:txBody>
                    <a:bodyPr/>
                    <a:lstStyle/>
                    <a:p>
                      <a:r>
                        <a:rPr lang="en-US" dirty="0"/>
                        <a:t>Name</a:t>
                      </a:r>
                      <a:endParaRPr lang="en-GB" dirty="0"/>
                    </a:p>
                  </a:txBody>
                  <a:tcPr/>
                </a:tc>
                <a:tc>
                  <a:txBody>
                    <a:bodyPr/>
                    <a:lstStyle/>
                    <a:p>
                      <a:r>
                        <a:rPr lang="en-US" dirty="0"/>
                        <a:t>Contact</a:t>
                      </a:r>
                      <a:endParaRPr lang="en-GB" dirty="0"/>
                    </a:p>
                  </a:txBody>
                  <a:tcPr/>
                </a:tc>
                <a:tc>
                  <a:txBody>
                    <a:bodyPr/>
                    <a:lstStyle/>
                    <a:p>
                      <a:r>
                        <a:rPr lang="en-US" dirty="0"/>
                        <a:t>Location</a:t>
                      </a:r>
                      <a:endParaRPr lang="en-GB" dirty="0"/>
                    </a:p>
                  </a:txBody>
                  <a:tcPr/>
                </a:tc>
                <a:extLst>
                  <a:ext uri="{0D108BD9-81ED-4DB2-BD59-A6C34878D82A}">
                    <a16:rowId xmlns:a16="http://schemas.microsoft.com/office/drawing/2014/main" val="1444929629"/>
                  </a:ext>
                </a:extLst>
              </a:tr>
              <a:tr h="376736">
                <a:tc>
                  <a:txBody>
                    <a:bodyPr/>
                    <a:lstStyle/>
                    <a:p>
                      <a:r>
                        <a:rPr lang="en-US" sz="1200" dirty="0"/>
                        <a:t>xxx</a:t>
                      </a:r>
                    </a:p>
                    <a:p>
                      <a:r>
                        <a:rPr lang="en-US" sz="1200" dirty="0"/>
                        <a:t>Flood Warden</a:t>
                      </a:r>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7243102"/>
                  </a:ext>
                </a:extLst>
              </a:tr>
              <a:tr h="376736">
                <a:tc>
                  <a:txBody>
                    <a:bodyPr/>
                    <a:lstStyle/>
                    <a:p>
                      <a:r>
                        <a:rPr lang="en-US" sz="1200" dirty="0"/>
                        <a:t>xxx</a:t>
                      </a:r>
                    </a:p>
                    <a:p>
                      <a:r>
                        <a:rPr lang="en-US" sz="1200" dirty="0"/>
                        <a:t>Flood warden</a:t>
                      </a:r>
                      <a:endParaRPr lang="en-GB" sz="1200" dirty="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557328188"/>
                  </a:ext>
                </a:extLst>
              </a:tr>
              <a:tr h="376736">
                <a:tc>
                  <a:txBody>
                    <a:bodyPr/>
                    <a:lstStyle/>
                    <a:p>
                      <a:r>
                        <a:rPr lang="en-US" sz="1200" dirty="0"/>
                        <a:t>xxx</a:t>
                      </a:r>
                    </a:p>
                    <a:p>
                      <a:r>
                        <a:rPr lang="en-US" sz="1200" dirty="0"/>
                        <a:t>Flood Warden</a:t>
                      </a:r>
                      <a:endParaRPr lang="en-GB" sz="1200" dirty="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3493703495"/>
                  </a:ext>
                </a:extLst>
              </a:tr>
              <a:tr h="376736">
                <a:tc>
                  <a:txBody>
                    <a:bodyPr/>
                    <a:lstStyle/>
                    <a:p>
                      <a:r>
                        <a:rPr lang="en-US" sz="1200" dirty="0"/>
                        <a:t>Peter West</a:t>
                      </a:r>
                    </a:p>
                    <a:p>
                      <a:r>
                        <a:rPr lang="en-US" sz="1200" dirty="0"/>
                        <a:t>Flood Volunteer</a:t>
                      </a:r>
                      <a:endParaRPr lang="en-GB" sz="1200" dirty="0"/>
                    </a:p>
                  </a:txBody>
                  <a:tcPr/>
                </a:tc>
                <a:tc>
                  <a:txBody>
                    <a:bodyPr/>
                    <a:lstStyle/>
                    <a:p>
                      <a:r>
                        <a:rPr lang="en-US" sz="1200" dirty="0"/>
                        <a:t>07768931679</a:t>
                      </a:r>
                      <a:endParaRPr lang="en-GB" sz="1200" dirty="0"/>
                    </a:p>
                  </a:txBody>
                  <a:tcPr/>
                </a:tc>
                <a:tc>
                  <a:txBody>
                    <a:bodyPr/>
                    <a:lstStyle/>
                    <a:p>
                      <a:r>
                        <a:rPr lang="en-US" sz="1200" dirty="0"/>
                        <a:t>Duck St</a:t>
                      </a:r>
                      <a:endParaRPr lang="en-GB" sz="1200" dirty="0"/>
                    </a:p>
                  </a:txBody>
                  <a:tcPr/>
                </a:tc>
                <a:extLst>
                  <a:ext uri="{0D108BD9-81ED-4DB2-BD59-A6C34878D82A}">
                    <a16:rowId xmlns:a16="http://schemas.microsoft.com/office/drawing/2014/main" val="115287861"/>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109205379"/>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021558"/>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996396276"/>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225866197"/>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977171243"/>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388364394"/>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760703810"/>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207677084"/>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419935860"/>
                  </a:ext>
                </a:extLst>
              </a:tr>
            </a:tbl>
          </a:graphicData>
        </a:graphic>
      </p:graphicFrame>
    </p:spTree>
    <p:extLst>
      <p:ext uri="{BB962C8B-B14F-4D97-AF65-F5344CB8AC3E}">
        <p14:creationId xmlns:p14="http://schemas.microsoft.com/office/powerpoint/2010/main" val="289443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DC238B-6AE5-4499-4BDF-1BB04FE967B9}"/>
              </a:ext>
            </a:extLst>
          </p:cNvPr>
          <p:cNvSpPr txBox="1"/>
          <p:nvPr/>
        </p:nvSpPr>
        <p:spPr>
          <a:xfrm>
            <a:off x="331695" y="90605"/>
            <a:ext cx="5827059" cy="923330"/>
          </a:xfrm>
          <a:prstGeom prst="rect">
            <a:avLst/>
          </a:prstGeom>
          <a:noFill/>
        </p:spPr>
        <p:txBody>
          <a:bodyPr wrap="square" rtlCol="0">
            <a:spAutoFit/>
          </a:bodyPr>
          <a:lstStyle/>
          <a:p>
            <a:r>
              <a:rPr lang="en-US" dirty="0"/>
              <a:t>Action Card – FLOOD</a:t>
            </a:r>
          </a:p>
          <a:p>
            <a:endParaRPr lang="en-US" dirty="0"/>
          </a:p>
          <a:p>
            <a:r>
              <a:rPr lang="en-US" dirty="0"/>
              <a:t>Known pressure points</a:t>
            </a:r>
            <a:endParaRPr lang="en-GB" dirty="0"/>
          </a:p>
        </p:txBody>
      </p:sp>
      <p:sp>
        <p:nvSpPr>
          <p:cNvPr id="5" name="Oval 4">
            <a:extLst>
              <a:ext uri="{FF2B5EF4-FFF2-40B4-BE49-F238E27FC236}">
                <a16:creationId xmlns:a16="http://schemas.microsoft.com/office/drawing/2014/main" id="{B94D135A-5296-5B02-3DB5-DD17AB255ACD}"/>
              </a:ext>
            </a:extLst>
          </p:cNvPr>
          <p:cNvSpPr/>
          <p:nvPr/>
        </p:nvSpPr>
        <p:spPr>
          <a:xfrm>
            <a:off x="3377678" y="1168578"/>
            <a:ext cx="268941" cy="2680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C2F0D41-2DFB-4D14-6DDE-D37289A0A09A}"/>
              </a:ext>
            </a:extLst>
          </p:cNvPr>
          <p:cNvSpPr/>
          <p:nvPr/>
        </p:nvSpPr>
        <p:spPr>
          <a:xfrm>
            <a:off x="3377678" y="2875984"/>
            <a:ext cx="268941" cy="26801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D290550-2BFD-C157-806C-8CACB7F36CBA}"/>
              </a:ext>
            </a:extLst>
          </p:cNvPr>
          <p:cNvSpPr/>
          <p:nvPr/>
        </p:nvSpPr>
        <p:spPr>
          <a:xfrm>
            <a:off x="3377676" y="3923760"/>
            <a:ext cx="268941" cy="268018"/>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92B7586-AADA-A0C0-998C-084728D4908F}"/>
              </a:ext>
            </a:extLst>
          </p:cNvPr>
          <p:cNvSpPr txBox="1"/>
          <p:nvPr/>
        </p:nvSpPr>
        <p:spPr>
          <a:xfrm>
            <a:off x="3772969" y="1085655"/>
            <a:ext cx="2366682" cy="307777"/>
          </a:xfrm>
          <a:prstGeom prst="rect">
            <a:avLst/>
          </a:prstGeom>
          <a:noFill/>
        </p:spPr>
        <p:txBody>
          <a:bodyPr wrap="square" rtlCol="0">
            <a:spAutoFit/>
          </a:bodyPr>
          <a:lstStyle/>
          <a:p>
            <a:r>
              <a:rPr lang="en-US" sz="1400" dirty="0" err="1"/>
              <a:t>Surfacewater</a:t>
            </a:r>
            <a:r>
              <a:rPr lang="en-US" sz="1400" dirty="0"/>
              <a:t>/storm</a:t>
            </a:r>
            <a:endParaRPr lang="en-GB" sz="1400" dirty="0"/>
          </a:p>
        </p:txBody>
      </p:sp>
      <p:sp>
        <p:nvSpPr>
          <p:cNvPr id="15" name="TextBox 14">
            <a:extLst>
              <a:ext uri="{FF2B5EF4-FFF2-40B4-BE49-F238E27FC236}">
                <a16:creationId xmlns:a16="http://schemas.microsoft.com/office/drawing/2014/main" id="{1ED4324A-058C-4C84-E74D-A36D06B327BD}"/>
              </a:ext>
            </a:extLst>
          </p:cNvPr>
          <p:cNvSpPr txBox="1"/>
          <p:nvPr/>
        </p:nvSpPr>
        <p:spPr>
          <a:xfrm>
            <a:off x="3772970" y="2825327"/>
            <a:ext cx="2366682" cy="307777"/>
          </a:xfrm>
          <a:prstGeom prst="rect">
            <a:avLst/>
          </a:prstGeom>
          <a:noFill/>
        </p:spPr>
        <p:txBody>
          <a:bodyPr wrap="square" rtlCol="0">
            <a:spAutoFit/>
          </a:bodyPr>
          <a:lstStyle/>
          <a:p>
            <a:r>
              <a:rPr lang="en-US" sz="1400" dirty="0"/>
              <a:t>River</a:t>
            </a:r>
            <a:endParaRPr lang="en-GB" sz="1400" dirty="0"/>
          </a:p>
        </p:txBody>
      </p:sp>
      <p:sp>
        <p:nvSpPr>
          <p:cNvPr id="16" name="TextBox 15">
            <a:extLst>
              <a:ext uri="{FF2B5EF4-FFF2-40B4-BE49-F238E27FC236}">
                <a16:creationId xmlns:a16="http://schemas.microsoft.com/office/drawing/2014/main" id="{4B91A668-6D9F-D01E-42E6-964CE72363DD}"/>
              </a:ext>
            </a:extLst>
          </p:cNvPr>
          <p:cNvSpPr txBox="1"/>
          <p:nvPr/>
        </p:nvSpPr>
        <p:spPr>
          <a:xfrm>
            <a:off x="3772969" y="3873103"/>
            <a:ext cx="2366682" cy="307777"/>
          </a:xfrm>
          <a:prstGeom prst="rect">
            <a:avLst/>
          </a:prstGeom>
          <a:noFill/>
        </p:spPr>
        <p:txBody>
          <a:bodyPr wrap="square" rtlCol="0">
            <a:spAutoFit/>
          </a:bodyPr>
          <a:lstStyle/>
          <a:p>
            <a:r>
              <a:rPr lang="en-US" sz="1400" dirty="0"/>
              <a:t>Sewer</a:t>
            </a:r>
            <a:endParaRPr lang="en-GB" sz="1400" dirty="0"/>
          </a:p>
        </p:txBody>
      </p:sp>
      <p:grpSp>
        <p:nvGrpSpPr>
          <p:cNvPr id="24" name="Group 23">
            <a:extLst>
              <a:ext uri="{FF2B5EF4-FFF2-40B4-BE49-F238E27FC236}">
                <a16:creationId xmlns:a16="http://schemas.microsoft.com/office/drawing/2014/main" id="{A1FCFEBF-52B7-1F42-BFC3-15BF71EC9FE1}"/>
              </a:ext>
            </a:extLst>
          </p:cNvPr>
          <p:cNvGrpSpPr/>
          <p:nvPr/>
        </p:nvGrpSpPr>
        <p:grpSpPr>
          <a:xfrm>
            <a:off x="17930" y="1085655"/>
            <a:ext cx="3176207" cy="5701553"/>
            <a:chOff x="0" y="1013935"/>
            <a:chExt cx="3176207" cy="5701553"/>
          </a:xfrm>
        </p:grpSpPr>
        <p:pic>
          <p:nvPicPr>
            <p:cNvPr id="18" name="Picture 17">
              <a:extLst>
                <a:ext uri="{FF2B5EF4-FFF2-40B4-BE49-F238E27FC236}">
                  <a16:creationId xmlns:a16="http://schemas.microsoft.com/office/drawing/2014/main" id="{AACF8CB0-39A7-DA67-7487-E2B5B462B242}"/>
                </a:ext>
              </a:extLst>
            </p:cNvPr>
            <p:cNvPicPr>
              <a:picLocks noChangeAspect="1"/>
            </p:cNvPicPr>
            <p:nvPr/>
          </p:nvPicPr>
          <p:blipFill>
            <a:blip r:embed="rId2"/>
            <a:stretch>
              <a:fillRect/>
            </a:stretch>
          </p:blipFill>
          <p:spPr>
            <a:xfrm>
              <a:off x="0" y="1013935"/>
              <a:ext cx="3176207" cy="5701553"/>
            </a:xfrm>
            <a:prstGeom prst="rect">
              <a:avLst/>
            </a:prstGeom>
          </p:spPr>
        </p:pic>
        <p:sp>
          <p:nvSpPr>
            <p:cNvPr id="9" name="Oval 8">
              <a:extLst>
                <a:ext uri="{FF2B5EF4-FFF2-40B4-BE49-F238E27FC236}">
                  <a16:creationId xmlns:a16="http://schemas.microsoft.com/office/drawing/2014/main" id="{C78E2463-16F2-C552-9CB9-FABC4A0AA351}"/>
                </a:ext>
              </a:extLst>
            </p:cNvPr>
            <p:cNvSpPr/>
            <p:nvPr/>
          </p:nvSpPr>
          <p:spPr>
            <a:xfrm>
              <a:off x="2285155" y="5142489"/>
              <a:ext cx="179296" cy="1882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GB" dirty="0"/>
            </a:p>
          </p:txBody>
        </p:sp>
        <p:sp>
          <p:nvSpPr>
            <p:cNvPr id="10" name="Oval 9">
              <a:extLst>
                <a:ext uri="{FF2B5EF4-FFF2-40B4-BE49-F238E27FC236}">
                  <a16:creationId xmlns:a16="http://schemas.microsoft.com/office/drawing/2014/main" id="{423C1507-F9D0-E212-6867-323BBCDCA952}"/>
                </a:ext>
              </a:extLst>
            </p:cNvPr>
            <p:cNvSpPr/>
            <p:nvPr/>
          </p:nvSpPr>
          <p:spPr>
            <a:xfrm>
              <a:off x="2491345" y="5146973"/>
              <a:ext cx="179296" cy="1882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GB" dirty="0"/>
            </a:p>
          </p:txBody>
        </p:sp>
        <p:sp>
          <p:nvSpPr>
            <p:cNvPr id="11" name="Oval 10">
              <a:extLst>
                <a:ext uri="{FF2B5EF4-FFF2-40B4-BE49-F238E27FC236}">
                  <a16:creationId xmlns:a16="http://schemas.microsoft.com/office/drawing/2014/main" id="{BB457927-DB88-19D2-7BB1-4D0DFF09842A}"/>
                </a:ext>
              </a:extLst>
            </p:cNvPr>
            <p:cNvSpPr/>
            <p:nvPr/>
          </p:nvSpPr>
          <p:spPr>
            <a:xfrm>
              <a:off x="2401697" y="5443065"/>
              <a:ext cx="179296" cy="1882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n-GB" dirty="0"/>
            </a:p>
          </p:txBody>
        </p:sp>
        <p:sp>
          <p:nvSpPr>
            <p:cNvPr id="12" name="Oval 11">
              <a:extLst>
                <a:ext uri="{FF2B5EF4-FFF2-40B4-BE49-F238E27FC236}">
                  <a16:creationId xmlns:a16="http://schemas.microsoft.com/office/drawing/2014/main" id="{A78F8293-58AD-8D89-6F84-234BA8BF560C}"/>
                </a:ext>
              </a:extLst>
            </p:cNvPr>
            <p:cNvSpPr/>
            <p:nvPr/>
          </p:nvSpPr>
          <p:spPr>
            <a:xfrm>
              <a:off x="1408807" y="3591087"/>
              <a:ext cx="179296" cy="1882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GB" dirty="0"/>
            </a:p>
          </p:txBody>
        </p:sp>
        <p:sp>
          <p:nvSpPr>
            <p:cNvPr id="13" name="Oval 12">
              <a:extLst>
                <a:ext uri="{FF2B5EF4-FFF2-40B4-BE49-F238E27FC236}">
                  <a16:creationId xmlns:a16="http://schemas.microsoft.com/office/drawing/2014/main" id="{7CEC1F40-9975-C313-223C-8CB414B1D00B}"/>
                </a:ext>
              </a:extLst>
            </p:cNvPr>
            <p:cNvSpPr/>
            <p:nvPr/>
          </p:nvSpPr>
          <p:spPr>
            <a:xfrm>
              <a:off x="1561277" y="3516029"/>
              <a:ext cx="179296" cy="188259"/>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a:t>
              </a:r>
              <a:endParaRPr lang="en-GB" dirty="0"/>
            </a:p>
          </p:txBody>
        </p:sp>
        <p:sp>
          <p:nvSpPr>
            <p:cNvPr id="14" name="Oval 13">
              <a:extLst>
                <a:ext uri="{FF2B5EF4-FFF2-40B4-BE49-F238E27FC236}">
                  <a16:creationId xmlns:a16="http://schemas.microsoft.com/office/drawing/2014/main" id="{4AF7D279-12A0-FF68-670D-519C26F9FDFD}"/>
                </a:ext>
              </a:extLst>
            </p:cNvPr>
            <p:cNvSpPr/>
            <p:nvPr/>
          </p:nvSpPr>
          <p:spPr>
            <a:xfrm>
              <a:off x="2401697" y="5615773"/>
              <a:ext cx="179296" cy="188259"/>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a:t>
              </a:r>
              <a:endParaRPr lang="en-GB" dirty="0"/>
            </a:p>
          </p:txBody>
        </p:sp>
        <p:sp>
          <p:nvSpPr>
            <p:cNvPr id="19" name="Oval 18">
              <a:extLst>
                <a:ext uri="{FF2B5EF4-FFF2-40B4-BE49-F238E27FC236}">
                  <a16:creationId xmlns:a16="http://schemas.microsoft.com/office/drawing/2014/main" id="{B590AC45-FE70-5625-A5A9-2D24EAF9EAFF}"/>
                </a:ext>
              </a:extLst>
            </p:cNvPr>
            <p:cNvSpPr/>
            <p:nvPr/>
          </p:nvSpPr>
          <p:spPr>
            <a:xfrm>
              <a:off x="2590801" y="5263908"/>
              <a:ext cx="180135" cy="19151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a:t>
              </a:r>
              <a:endParaRPr lang="en-GB" dirty="0"/>
            </a:p>
          </p:txBody>
        </p:sp>
        <p:sp>
          <p:nvSpPr>
            <p:cNvPr id="21" name="Oval 20">
              <a:extLst>
                <a:ext uri="{FF2B5EF4-FFF2-40B4-BE49-F238E27FC236}">
                  <a16:creationId xmlns:a16="http://schemas.microsoft.com/office/drawing/2014/main" id="{F4337357-8E6D-8F1B-ABD0-A61AC19953A5}"/>
                </a:ext>
              </a:extLst>
            </p:cNvPr>
            <p:cNvSpPr/>
            <p:nvPr/>
          </p:nvSpPr>
          <p:spPr>
            <a:xfrm>
              <a:off x="1589789" y="3345216"/>
              <a:ext cx="180135" cy="19151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a:t>
              </a:r>
              <a:endParaRPr lang="en-GB" dirty="0"/>
            </a:p>
          </p:txBody>
        </p:sp>
        <p:sp>
          <p:nvSpPr>
            <p:cNvPr id="22" name="Oval 21">
              <a:extLst>
                <a:ext uri="{FF2B5EF4-FFF2-40B4-BE49-F238E27FC236}">
                  <a16:creationId xmlns:a16="http://schemas.microsoft.com/office/drawing/2014/main" id="{BC233363-401C-53EA-9000-70438F2CEC36}"/>
                </a:ext>
              </a:extLst>
            </p:cNvPr>
            <p:cNvSpPr/>
            <p:nvPr/>
          </p:nvSpPr>
          <p:spPr>
            <a:xfrm>
              <a:off x="1650925" y="4365926"/>
              <a:ext cx="179296" cy="1882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en-GB" dirty="0"/>
            </a:p>
          </p:txBody>
        </p:sp>
        <p:sp>
          <p:nvSpPr>
            <p:cNvPr id="23" name="Oval 22">
              <a:extLst>
                <a:ext uri="{FF2B5EF4-FFF2-40B4-BE49-F238E27FC236}">
                  <a16:creationId xmlns:a16="http://schemas.microsoft.com/office/drawing/2014/main" id="{611357EB-0C08-ECAC-1ADD-82D948E94C5B}"/>
                </a:ext>
              </a:extLst>
            </p:cNvPr>
            <p:cNvSpPr/>
            <p:nvPr/>
          </p:nvSpPr>
          <p:spPr>
            <a:xfrm>
              <a:off x="1973583" y="3918613"/>
              <a:ext cx="179296" cy="1882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en-GB" dirty="0"/>
            </a:p>
          </p:txBody>
        </p:sp>
      </p:grpSp>
      <p:sp>
        <p:nvSpPr>
          <p:cNvPr id="25" name="TextBox 24">
            <a:extLst>
              <a:ext uri="{FF2B5EF4-FFF2-40B4-BE49-F238E27FC236}">
                <a16:creationId xmlns:a16="http://schemas.microsoft.com/office/drawing/2014/main" id="{E538CF1F-C013-6E3C-A6B7-194DA7EA9675}"/>
              </a:ext>
            </a:extLst>
          </p:cNvPr>
          <p:cNvSpPr txBox="1"/>
          <p:nvPr/>
        </p:nvSpPr>
        <p:spPr>
          <a:xfrm>
            <a:off x="3907439" y="1465152"/>
            <a:ext cx="3845859" cy="1200329"/>
          </a:xfrm>
          <a:prstGeom prst="rect">
            <a:avLst/>
          </a:prstGeom>
          <a:noFill/>
        </p:spPr>
        <p:txBody>
          <a:bodyPr wrap="square" rtlCol="0">
            <a:spAutoFit/>
          </a:bodyPr>
          <a:lstStyle/>
          <a:p>
            <a:pPr marL="228600" indent="-228600">
              <a:buFont typeface="+mj-lt"/>
              <a:buAutoNum type="alphaLcPeriod"/>
            </a:pPr>
            <a:r>
              <a:rPr lang="en-US" sz="1200" dirty="0"/>
              <a:t>The Gun – junction of </a:t>
            </a:r>
            <a:r>
              <a:rPr lang="en-US" sz="1200" dirty="0" err="1"/>
              <a:t>Rutts</a:t>
            </a:r>
            <a:r>
              <a:rPr lang="en-US" sz="1200" dirty="0"/>
              <a:t> Lane &amp; Church St</a:t>
            </a:r>
          </a:p>
          <a:p>
            <a:pPr marL="228600" indent="-228600">
              <a:buFont typeface="+mj-lt"/>
              <a:buAutoNum type="alphaLcPeriod"/>
            </a:pPr>
            <a:r>
              <a:rPr lang="en-US" sz="1200" dirty="0"/>
              <a:t>A360 corner  - Junction of Duck St &amp; Church St</a:t>
            </a:r>
          </a:p>
          <a:p>
            <a:pPr marL="228600" indent="-228600">
              <a:buFont typeface="+mj-lt"/>
              <a:buAutoNum type="alphaLcPeriod"/>
            </a:pPr>
            <a:r>
              <a:rPr lang="en-US" sz="1200" dirty="0"/>
              <a:t>Duck Street outside numbers 5 &amp; 7</a:t>
            </a:r>
          </a:p>
          <a:p>
            <a:pPr marL="228600" indent="-228600">
              <a:buFont typeface="+mj-lt"/>
              <a:buAutoNum type="alphaLcPeriod"/>
            </a:pPr>
            <a:r>
              <a:rPr lang="en-US" sz="1200" dirty="0"/>
              <a:t>Russell Mill Lane</a:t>
            </a:r>
          </a:p>
          <a:p>
            <a:pPr marL="228600" indent="-228600">
              <a:buFont typeface="+mj-lt"/>
              <a:buAutoNum type="alphaLcPeriod"/>
            </a:pPr>
            <a:r>
              <a:rPr lang="en-US" sz="1200" dirty="0"/>
              <a:t>High Street outside the village shop</a:t>
            </a:r>
          </a:p>
          <a:p>
            <a:pPr marL="228600" indent="-228600">
              <a:buFont typeface="+mj-lt"/>
              <a:buAutoNum type="alphaLcPeriod"/>
            </a:pPr>
            <a:r>
              <a:rPr lang="en-US" sz="1200" dirty="0"/>
              <a:t>Lavington Lane adjacent to Hayfield site entrance</a:t>
            </a:r>
            <a:endParaRPr lang="en-GB" sz="1200" dirty="0"/>
          </a:p>
        </p:txBody>
      </p:sp>
      <p:sp>
        <p:nvSpPr>
          <p:cNvPr id="26" name="TextBox 25">
            <a:extLst>
              <a:ext uri="{FF2B5EF4-FFF2-40B4-BE49-F238E27FC236}">
                <a16:creationId xmlns:a16="http://schemas.microsoft.com/office/drawing/2014/main" id="{4EA49D20-BB17-FFE4-3300-D82E86F239F2}"/>
              </a:ext>
            </a:extLst>
          </p:cNvPr>
          <p:cNvSpPr txBox="1"/>
          <p:nvPr/>
        </p:nvSpPr>
        <p:spPr>
          <a:xfrm>
            <a:off x="3907438" y="3233722"/>
            <a:ext cx="3845859" cy="461665"/>
          </a:xfrm>
          <a:prstGeom prst="rect">
            <a:avLst/>
          </a:prstGeom>
          <a:noFill/>
        </p:spPr>
        <p:txBody>
          <a:bodyPr wrap="square" rtlCol="0">
            <a:spAutoFit/>
          </a:bodyPr>
          <a:lstStyle/>
          <a:p>
            <a:pPr marL="228600" indent="-228600">
              <a:buFont typeface="+mj-lt"/>
              <a:buAutoNum type="alphaLcPeriod"/>
            </a:pPr>
            <a:r>
              <a:rPr lang="en-US" sz="1200" dirty="0"/>
              <a:t>Junction of Church St &amp; </a:t>
            </a:r>
            <a:r>
              <a:rPr lang="en-US" sz="1200" dirty="0" err="1"/>
              <a:t>Rickbarton</a:t>
            </a:r>
            <a:endParaRPr lang="en-US" sz="1200" dirty="0"/>
          </a:p>
          <a:p>
            <a:r>
              <a:rPr lang="en-US" sz="1200" dirty="0"/>
              <a:t>d.   Bottom of Russell Mill Lane</a:t>
            </a:r>
          </a:p>
        </p:txBody>
      </p:sp>
      <p:sp>
        <p:nvSpPr>
          <p:cNvPr id="27" name="TextBox 26">
            <a:extLst>
              <a:ext uri="{FF2B5EF4-FFF2-40B4-BE49-F238E27FC236}">
                <a16:creationId xmlns:a16="http://schemas.microsoft.com/office/drawing/2014/main" id="{EB204625-477A-9779-E9FE-F0FAEF4D8D7C}"/>
              </a:ext>
            </a:extLst>
          </p:cNvPr>
          <p:cNvSpPr txBox="1"/>
          <p:nvPr/>
        </p:nvSpPr>
        <p:spPr>
          <a:xfrm>
            <a:off x="3907437" y="4164240"/>
            <a:ext cx="3845859" cy="461665"/>
          </a:xfrm>
          <a:prstGeom prst="rect">
            <a:avLst/>
          </a:prstGeom>
          <a:noFill/>
        </p:spPr>
        <p:txBody>
          <a:bodyPr wrap="square" rtlCol="0">
            <a:spAutoFit/>
          </a:bodyPr>
          <a:lstStyle/>
          <a:p>
            <a:pPr marL="228600" indent="-228600">
              <a:buAutoNum type="alphaLcPeriod" startAt="3"/>
            </a:pPr>
            <a:r>
              <a:rPr lang="en-US" sz="1200" dirty="0"/>
              <a:t>Pumping Station in Duck Street</a:t>
            </a:r>
          </a:p>
          <a:p>
            <a:pPr marL="228600" indent="-228600">
              <a:buAutoNum type="alphaLcPeriod" startAt="3"/>
            </a:pPr>
            <a:r>
              <a:rPr lang="en-US" sz="1200" dirty="0"/>
              <a:t>Bottom of Russell Mill Lane</a:t>
            </a:r>
            <a:endParaRPr lang="en-GB" sz="1200" dirty="0"/>
          </a:p>
        </p:txBody>
      </p:sp>
      <p:sp>
        <p:nvSpPr>
          <p:cNvPr id="3" name="Oval 2">
            <a:extLst>
              <a:ext uri="{FF2B5EF4-FFF2-40B4-BE49-F238E27FC236}">
                <a16:creationId xmlns:a16="http://schemas.microsoft.com/office/drawing/2014/main" id="{136DD236-0374-32CE-DE45-4E4DAEFEA018}"/>
              </a:ext>
            </a:extLst>
          </p:cNvPr>
          <p:cNvSpPr/>
          <p:nvPr/>
        </p:nvSpPr>
        <p:spPr>
          <a:xfrm>
            <a:off x="3381115" y="4828041"/>
            <a:ext cx="268941" cy="268018"/>
          </a:xfrm>
          <a:prstGeom prst="ellipse">
            <a:avLst/>
          </a:prstGeom>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highlight>
                <a:srgbClr val="00FFFF"/>
              </a:highlight>
            </a:endParaRPr>
          </a:p>
        </p:txBody>
      </p:sp>
      <p:sp>
        <p:nvSpPr>
          <p:cNvPr id="4" name="TextBox 3">
            <a:extLst>
              <a:ext uri="{FF2B5EF4-FFF2-40B4-BE49-F238E27FC236}">
                <a16:creationId xmlns:a16="http://schemas.microsoft.com/office/drawing/2014/main" id="{9C240D35-502C-8755-B18D-AB7CDF8250A1}"/>
              </a:ext>
            </a:extLst>
          </p:cNvPr>
          <p:cNvSpPr txBox="1"/>
          <p:nvPr/>
        </p:nvSpPr>
        <p:spPr>
          <a:xfrm>
            <a:off x="3772969" y="4805289"/>
            <a:ext cx="2366682" cy="307777"/>
          </a:xfrm>
          <a:prstGeom prst="rect">
            <a:avLst/>
          </a:prstGeom>
          <a:noFill/>
        </p:spPr>
        <p:txBody>
          <a:bodyPr wrap="square" rtlCol="0">
            <a:spAutoFit/>
          </a:bodyPr>
          <a:lstStyle/>
          <a:p>
            <a:r>
              <a:rPr lang="en-US" sz="1400" dirty="0"/>
              <a:t>Gel Sack Locations</a:t>
            </a:r>
            <a:endParaRPr lang="en-GB" sz="1400" dirty="0"/>
          </a:p>
        </p:txBody>
      </p:sp>
      <p:sp>
        <p:nvSpPr>
          <p:cNvPr id="17" name="TextBox 16">
            <a:extLst>
              <a:ext uri="{FF2B5EF4-FFF2-40B4-BE49-F238E27FC236}">
                <a16:creationId xmlns:a16="http://schemas.microsoft.com/office/drawing/2014/main" id="{36EAF5B0-3181-6E40-DB83-B1872C162D2C}"/>
              </a:ext>
            </a:extLst>
          </p:cNvPr>
          <p:cNvSpPr txBox="1"/>
          <p:nvPr/>
        </p:nvSpPr>
        <p:spPr>
          <a:xfrm>
            <a:off x="3907437" y="5229421"/>
            <a:ext cx="3845859" cy="646331"/>
          </a:xfrm>
          <a:prstGeom prst="rect">
            <a:avLst/>
          </a:prstGeom>
          <a:noFill/>
        </p:spPr>
        <p:txBody>
          <a:bodyPr wrap="square" rtlCol="0">
            <a:spAutoFit/>
          </a:bodyPr>
          <a:lstStyle/>
          <a:p>
            <a:r>
              <a:rPr lang="en-US" sz="1200" dirty="0"/>
              <a:t>Julia Ford Old Post Office Church Street</a:t>
            </a:r>
          </a:p>
          <a:p>
            <a:r>
              <a:rPr lang="en-US" sz="1200" dirty="0"/>
              <a:t>Al </a:t>
            </a:r>
            <a:r>
              <a:rPr lang="en-US" sz="1200" dirty="0" err="1"/>
              <a:t>O’Rielly</a:t>
            </a:r>
            <a:r>
              <a:rPr lang="en-US" sz="1200" dirty="0"/>
              <a:t> 7 Duck Street</a:t>
            </a:r>
          </a:p>
          <a:p>
            <a:endParaRPr lang="en-GB" sz="1200" dirty="0"/>
          </a:p>
        </p:txBody>
      </p:sp>
    </p:spTree>
    <p:extLst>
      <p:ext uri="{BB962C8B-B14F-4D97-AF65-F5344CB8AC3E}">
        <p14:creationId xmlns:p14="http://schemas.microsoft.com/office/powerpoint/2010/main" val="30819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3AF2-FA06-C47D-1AF7-3A601101E01C}"/>
              </a:ext>
            </a:extLst>
          </p:cNvPr>
          <p:cNvSpPr>
            <a:spLocks noGrp="1"/>
          </p:cNvSpPr>
          <p:nvPr>
            <p:ph type="title"/>
          </p:nvPr>
        </p:nvSpPr>
        <p:spPr/>
        <p:txBody>
          <a:bodyPr/>
          <a:lstStyle/>
          <a:p>
            <a:r>
              <a:rPr lang="en-GB" b="1" dirty="0"/>
              <a:t>Fire</a:t>
            </a:r>
          </a:p>
        </p:txBody>
      </p:sp>
    </p:spTree>
    <p:extLst>
      <p:ext uri="{BB962C8B-B14F-4D97-AF65-F5344CB8AC3E}">
        <p14:creationId xmlns:p14="http://schemas.microsoft.com/office/powerpoint/2010/main" val="395102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72634B-FC8A-AA60-9F87-FA5500465E32}"/>
              </a:ext>
            </a:extLst>
          </p:cNvPr>
          <p:cNvSpPr txBox="1"/>
          <p:nvPr/>
        </p:nvSpPr>
        <p:spPr>
          <a:xfrm>
            <a:off x="349624" y="243005"/>
            <a:ext cx="5827059" cy="369332"/>
          </a:xfrm>
          <a:prstGeom prst="rect">
            <a:avLst/>
          </a:prstGeom>
          <a:noFill/>
        </p:spPr>
        <p:txBody>
          <a:bodyPr wrap="square" rtlCol="0">
            <a:spAutoFit/>
          </a:bodyPr>
          <a:lstStyle/>
          <a:p>
            <a:r>
              <a:rPr lang="en-US" dirty="0"/>
              <a:t>Action Card - Fire</a:t>
            </a:r>
            <a:endParaRPr lang="en-GB" dirty="0"/>
          </a:p>
        </p:txBody>
      </p:sp>
      <p:cxnSp>
        <p:nvCxnSpPr>
          <p:cNvPr id="6" name="Straight Connector 5">
            <a:extLst>
              <a:ext uri="{FF2B5EF4-FFF2-40B4-BE49-F238E27FC236}">
                <a16:creationId xmlns:a16="http://schemas.microsoft.com/office/drawing/2014/main" id="{87EEC591-C3DA-2D24-0A97-2011C5397EA5}"/>
              </a:ext>
            </a:extLst>
          </p:cNvPr>
          <p:cNvCxnSpPr/>
          <p:nvPr/>
        </p:nvCxnSpPr>
        <p:spPr>
          <a:xfrm>
            <a:off x="4572000" y="690282"/>
            <a:ext cx="0" cy="588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0D6C34-622A-7DBA-A806-9AAF31CACEA3}"/>
              </a:ext>
            </a:extLst>
          </p:cNvPr>
          <p:cNvCxnSpPr/>
          <p:nvPr/>
        </p:nvCxnSpPr>
        <p:spPr>
          <a:xfrm>
            <a:off x="134465" y="2326341"/>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E15C3A-3117-ED22-FCED-5DBBD57D7B68}"/>
              </a:ext>
            </a:extLst>
          </p:cNvPr>
          <p:cNvSpPr txBox="1"/>
          <p:nvPr/>
        </p:nvSpPr>
        <p:spPr>
          <a:xfrm>
            <a:off x="349624" y="987554"/>
            <a:ext cx="4087900" cy="830997"/>
          </a:xfrm>
          <a:prstGeom prst="rect">
            <a:avLst/>
          </a:prstGeom>
          <a:noFill/>
        </p:spPr>
        <p:txBody>
          <a:bodyPr wrap="square" rtlCol="0">
            <a:spAutoFit/>
          </a:bodyPr>
          <a:lstStyle/>
          <a:p>
            <a:r>
              <a:rPr lang="en-US" sz="1200" dirty="0"/>
              <a:t>Residential Fires</a:t>
            </a:r>
          </a:p>
          <a:p>
            <a:endParaRPr lang="en-US" sz="1200" dirty="0"/>
          </a:p>
          <a:p>
            <a:r>
              <a:rPr lang="en-GB" sz="1200" dirty="0"/>
              <a:t>Persons displaced by evacuation from adjacent properties</a:t>
            </a:r>
          </a:p>
          <a:p>
            <a:r>
              <a:rPr lang="en-US" sz="1200" dirty="0"/>
              <a:t>Persons Homeless due to property damage by fire</a:t>
            </a:r>
          </a:p>
        </p:txBody>
      </p:sp>
      <p:sp>
        <p:nvSpPr>
          <p:cNvPr id="11" name="TextBox 10">
            <a:extLst>
              <a:ext uri="{FF2B5EF4-FFF2-40B4-BE49-F238E27FC236}">
                <a16:creationId xmlns:a16="http://schemas.microsoft.com/office/drawing/2014/main" id="{51E2E4B8-FB2E-DB62-2220-E3E2AD7337B1}"/>
              </a:ext>
            </a:extLst>
          </p:cNvPr>
          <p:cNvSpPr txBox="1"/>
          <p:nvPr/>
        </p:nvSpPr>
        <p:spPr>
          <a:xfrm>
            <a:off x="4706477" y="342281"/>
            <a:ext cx="4276162" cy="1938992"/>
          </a:xfrm>
          <a:prstGeom prst="rect">
            <a:avLst/>
          </a:prstGeom>
          <a:noFill/>
        </p:spPr>
        <p:txBody>
          <a:bodyPr wrap="square" rtlCol="0">
            <a:spAutoFit/>
          </a:bodyPr>
          <a:lstStyle/>
          <a:p>
            <a:pPr marL="285750" indent="-285750">
              <a:buFont typeface="Arial" panose="020B0604020202020204" pitchFamily="34" charset="0"/>
              <a:buChar char="•"/>
            </a:pPr>
            <a:r>
              <a:rPr lang="en-GB" sz="1200" b="1" dirty="0"/>
              <a:t>Call the Fire Service</a:t>
            </a:r>
          </a:p>
          <a:p>
            <a:pPr marL="285750" indent="-285750">
              <a:buFont typeface="Arial" panose="020B0604020202020204" pitchFamily="34" charset="0"/>
              <a:buChar char="•"/>
            </a:pPr>
            <a:r>
              <a:rPr lang="en-GB" sz="1200" dirty="0"/>
              <a:t>Evacuate those in danger</a:t>
            </a:r>
          </a:p>
          <a:p>
            <a:pPr marL="285750" indent="-285750">
              <a:buFont typeface="Arial" panose="020B0604020202020204" pitchFamily="34" charset="0"/>
              <a:buChar char="•"/>
            </a:pPr>
            <a:r>
              <a:rPr lang="en-GB" sz="1200" dirty="0"/>
              <a:t>Provide a place of safety</a:t>
            </a:r>
          </a:p>
          <a:p>
            <a:pPr marL="285750" indent="-285750">
              <a:buFont typeface="Arial" panose="020B0604020202020204" pitchFamily="34" charset="0"/>
              <a:buChar char="•"/>
            </a:pPr>
            <a:r>
              <a:rPr lang="en-GB" sz="1200" dirty="0"/>
              <a:t>DO-NOT try and fight the fire</a:t>
            </a:r>
          </a:p>
          <a:p>
            <a:pPr marL="285750" indent="-285750">
              <a:buFont typeface="Arial" panose="020B0604020202020204" pitchFamily="34" charset="0"/>
              <a:buChar char="•"/>
            </a:pPr>
            <a:r>
              <a:rPr lang="en-GB" sz="1200" dirty="0"/>
              <a:t>Open a Community Place of Safety to provide shelter</a:t>
            </a:r>
          </a:p>
          <a:p>
            <a:pPr marL="285750" indent="-285750">
              <a:buFont typeface="Arial" panose="020B0604020202020204" pitchFamily="34" charset="0"/>
              <a:buChar char="•"/>
            </a:pPr>
            <a:r>
              <a:rPr lang="en-GB" sz="1200" dirty="0"/>
              <a:t>Wiltshire Council will offer emergency accommodation for those made homeless by fire</a:t>
            </a:r>
          </a:p>
          <a:p>
            <a:pPr marL="285750" indent="-285750">
              <a:buFont typeface="Arial" panose="020B0604020202020204" pitchFamily="34" charset="0"/>
              <a:buChar char="•"/>
            </a:pPr>
            <a:r>
              <a:rPr lang="en-GB" sz="1200" dirty="0"/>
              <a:t>Provide shelter for those displaced temporarily</a:t>
            </a:r>
          </a:p>
          <a:p>
            <a:pPr marL="285750" indent="-285750">
              <a:buFont typeface="Arial" panose="020B0604020202020204" pitchFamily="34" charset="0"/>
              <a:buChar char="•"/>
            </a:pPr>
            <a:r>
              <a:rPr lang="en-GB" sz="1200" dirty="0"/>
              <a:t>Assist those rendered homeless to contact friends, relatives or Wiltshire Council</a:t>
            </a:r>
          </a:p>
        </p:txBody>
      </p:sp>
      <p:cxnSp>
        <p:nvCxnSpPr>
          <p:cNvPr id="12" name="Straight Connector 11">
            <a:extLst>
              <a:ext uri="{FF2B5EF4-FFF2-40B4-BE49-F238E27FC236}">
                <a16:creationId xmlns:a16="http://schemas.microsoft.com/office/drawing/2014/main" id="{58868CDC-7A7D-575C-25AC-15C95B663661}"/>
              </a:ext>
            </a:extLst>
          </p:cNvPr>
          <p:cNvCxnSpPr/>
          <p:nvPr/>
        </p:nvCxnSpPr>
        <p:spPr>
          <a:xfrm>
            <a:off x="134465" y="4513729"/>
            <a:ext cx="86061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0823CD-670C-EE6E-BD88-C32CCBC4479B}"/>
              </a:ext>
            </a:extLst>
          </p:cNvPr>
          <p:cNvSpPr txBox="1"/>
          <p:nvPr/>
        </p:nvSpPr>
        <p:spPr>
          <a:xfrm>
            <a:off x="349624" y="2598003"/>
            <a:ext cx="4087900" cy="276999"/>
          </a:xfrm>
          <a:prstGeom prst="rect">
            <a:avLst/>
          </a:prstGeom>
          <a:noFill/>
        </p:spPr>
        <p:txBody>
          <a:bodyPr wrap="square" rtlCol="0">
            <a:spAutoFit/>
          </a:bodyPr>
          <a:lstStyle/>
          <a:p>
            <a:r>
              <a:rPr lang="en-US" sz="1200" dirty="0"/>
              <a:t>Salisbury Plain or Farmland Wildfire</a:t>
            </a:r>
          </a:p>
        </p:txBody>
      </p:sp>
      <p:sp>
        <p:nvSpPr>
          <p:cNvPr id="14" name="TextBox 13">
            <a:extLst>
              <a:ext uri="{FF2B5EF4-FFF2-40B4-BE49-F238E27FC236}">
                <a16:creationId xmlns:a16="http://schemas.microsoft.com/office/drawing/2014/main" id="{172A628A-DD0A-1AF1-2C1F-4CC897F22A95}"/>
              </a:ext>
            </a:extLst>
          </p:cNvPr>
          <p:cNvSpPr txBox="1"/>
          <p:nvPr/>
        </p:nvSpPr>
        <p:spPr>
          <a:xfrm>
            <a:off x="349624" y="4767462"/>
            <a:ext cx="4087900" cy="461665"/>
          </a:xfrm>
          <a:prstGeom prst="rect">
            <a:avLst/>
          </a:prstGeom>
          <a:noFill/>
        </p:spPr>
        <p:txBody>
          <a:bodyPr wrap="square" rtlCol="0">
            <a:spAutoFit/>
          </a:bodyPr>
          <a:lstStyle/>
          <a:p>
            <a:r>
              <a:rPr lang="en-US" sz="1200" dirty="0"/>
              <a:t>Salisbury Plain Range Fires on Closed Ranges of </a:t>
            </a:r>
            <a:r>
              <a:rPr lang="en-US" sz="1200" dirty="0" err="1"/>
              <a:t>Westdown</a:t>
            </a:r>
            <a:r>
              <a:rPr lang="en-US" sz="1200" dirty="0"/>
              <a:t> or </a:t>
            </a:r>
            <a:r>
              <a:rPr lang="en-US" sz="1200" dirty="0" err="1"/>
              <a:t>Imber</a:t>
            </a:r>
            <a:endParaRPr lang="en-US" sz="1200" dirty="0"/>
          </a:p>
        </p:txBody>
      </p:sp>
      <p:sp>
        <p:nvSpPr>
          <p:cNvPr id="2" name="TextBox 1">
            <a:extLst>
              <a:ext uri="{FF2B5EF4-FFF2-40B4-BE49-F238E27FC236}">
                <a16:creationId xmlns:a16="http://schemas.microsoft.com/office/drawing/2014/main" id="{3925A573-6AAA-D8C2-0A01-655050065301}"/>
              </a:ext>
            </a:extLst>
          </p:cNvPr>
          <p:cNvSpPr txBox="1"/>
          <p:nvPr/>
        </p:nvSpPr>
        <p:spPr>
          <a:xfrm>
            <a:off x="4706477" y="4862100"/>
            <a:ext cx="4276162"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t>These areas are heavily monitored and controlled. </a:t>
            </a:r>
            <a:r>
              <a:rPr lang="en-US" sz="1200" b="1" dirty="0"/>
              <a:t>Call  Range Operations before reporting to the Fire Service</a:t>
            </a:r>
            <a:r>
              <a:rPr lang="en-US" sz="1200" dirty="0"/>
              <a:t> as the military may be aware and have decided not to allow access to the Fire Service for operational reasons</a:t>
            </a:r>
          </a:p>
          <a:p>
            <a:pPr marL="285750" indent="-285750">
              <a:buFont typeface="Arial" panose="020B0604020202020204" pitchFamily="34" charset="0"/>
              <a:buChar char="•"/>
            </a:pPr>
            <a:r>
              <a:rPr lang="en-US" sz="1200" dirty="0"/>
              <a:t>Heavy smoke in the village? Communicate UK Health Security Agency Advice included in this document</a:t>
            </a:r>
            <a:endParaRPr lang="en-GB" sz="1200" dirty="0"/>
          </a:p>
        </p:txBody>
      </p:sp>
      <p:sp>
        <p:nvSpPr>
          <p:cNvPr id="3" name="TextBox 2">
            <a:extLst>
              <a:ext uri="{FF2B5EF4-FFF2-40B4-BE49-F238E27FC236}">
                <a16:creationId xmlns:a16="http://schemas.microsoft.com/office/drawing/2014/main" id="{490A221B-891B-EF54-478B-A7F694E86459}"/>
              </a:ext>
            </a:extLst>
          </p:cNvPr>
          <p:cNvSpPr txBox="1"/>
          <p:nvPr/>
        </p:nvSpPr>
        <p:spPr>
          <a:xfrm>
            <a:off x="4733374" y="2574694"/>
            <a:ext cx="4276162" cy="1569660"/>
          </a:xfrm>
          <a:prstGeom prst="rect">
            <a:avLst/>
          </a:prstGeom>
          <a:noFill/>
        </p:spPr>
        <p:txBody>
          <a:bodyPr wrap="square" rtlCol="0">
            <a:spAutoFit/>
          </a:bodyPr>
          <a:lstStyle/>
          <a:p>
            <a:pPr marL="285750" indent="-285750">
              <a:buFont typeface="Arial" panose="020B0604020202020204" pitchFamily="34" charset="0"/>
              <a:buChar char="•"/>
            </a:pPr>
            <a:r>
              <a:rPr lang="en-GB" sz="1200" b="1" dirty="0"/>
              <a:t>Call the Fire Service</a:t>
            </a:r>
          </a:p>
          <a:p>
            <a:pPr marL="285750" indent="-285750">
              <a:buFont typeface="Arial" panose="020B0604020202020204" pitchFamily="34" charset="0"/>
              <a:buChar char="•"/>
            </a:pPr>
            <a:r>
              <a:rPr lang="en-GB" sz="1200" b="1" dirty="0"/>
              <a:t>DO-NOT try and fight the fire</a:t>
            </a:r>
          </a:p>
          <a:p>
            <a:pPr marL="285750" indent="-285750">
              <a:buFont typeface="Arial" panose="020B0604020202020204" pitchFamily="34" charset="0"/>
              <a:buChar char="•"/>
            </a:pPr>
            <a:r>
              <a:rPr lang="en-US" sz="1200" dirty="0"/>
              <a:t>Heavy smoke in the village? Communicate UK Health Security Agency Advice included in this document</a:t>
            </a:r>
            <a:endParaRPr lang="en-GB" sz="1200" dirty="0"/>
          </a:p>
          <a:p>
            <a:pPr marL="285750" indent="-285750">
              <a:buFont typeface="Arial" panose="020B0604020202020204" pitchFamily="34" charset="0"/>
              <a:buChar char="•"/>
            </a:pPr>
            <a:r>
              <a:rPr lang="en-GB" sz="1200" dirty="0"/>
              <a:t>Provide shelter for those displaced temporarily. Choose the Community Place of Safety that is farthest away from the fire</a:t>
            </a:r>
          </a:p>
          <a:p>
            <a:pPr marL="285750" indent="-285750">
              <a:buFont typeface="Arial" panose="020B0604020202020204" pitchFamily="34" charset="0"/>
              <a:buChar char="•"/>
            </a:pPr>
            <a:r>
              <a:rPr lang="en-GB" sz="1200" dirty="0"/>
              <a:t>Report Salisbury Plain fires to Range Control</a:t>
            </a:r>
          </a:p>
          <a:p>
            <a:pPr marL="285750" indent="-285750">
              <a:buFont typeface="Arial" panose="020B0604020202020204" pitchFamily="34" charset="0"/>
              <a:buChar char="•"/>
            </a:pPr>
            <a:r>
              <a:rPr lang="en-GB" sz="1200" dirty="0"/>
              <a:t>Report Farmland Fires to local farmers </a:t>
            </a:r>
          </a:p>
        </p:txBody>
      </p:sp>
      <p:sp>
        <p:nvSpPr>
          <p:cNvPr id="5" name="TextBox 4">
            <a:extLst>
              <a:ext uri="{FF2B5EF4-FFF2-40B4-BE49-F238E27FC236}">
                <a16:creationId xmlns:a16="http://schemas.microsoft.com/office/drawing/2014/main" id="{22AD8768-1435-FF8D-D7DA-161BA64B1907}"/>
              </a:ext>
            </a:extLst>
          </p:cNvPr>
          <p:cNvSpPr txBox="1"/>
          <p:nvPr/>
        </p:nvSpPr>
        <p:spPr>
          <a:xfrm>
            <a:off x="349624" y="3738282"/>
            <a:ext cx="4061002" cy="600164"/>
          </a:xfrm>
          <a:prstGeom prst="rect">
            <a:avLst/>
          </a:prstGeom>
          <a:noFill/>
        </p:spPr>
        <p:txBody>
          <a:bodyPr wrap="square" rtlCol="0">
            <a:spAutoFit/>
          </a:bodyPr>
          <a:lstStyle/>
          <a:p>
            <a:r>
              <a:rPr lang="en-US" sz="1100" i="1" dirty="0"/>
              <a:t>Note: </a:t>
            </a:r>
            <a:r>
              <a:rPr lang="en-US" sz="1100" i="1" dirty="0" err="1"/>
              <a:t>Dauntsey</a:t>
            </a:r>
            <a:r>
              <a:rPr lang="en-US" sz="1100" i="1" dirty="0"/>
              <a:t> House Care home have identified the village hall as their evacuation point. Should they evacuate a second place of safety may need to be opened for local residents</a:t>
            </a:r>
            <a:endParaRPr lang="en-GB" sz="1100" i="1" dirty="0"/>
          </a:p>
        </p:txBody>
      </p:sp>
    </p:spTree>
    <p:extLst>
      <p:ext uri="{BB962C8B-B14F-4D97-AF65-F5344CB8AC3E}">
        <p14:creationId xmlns:p14="http://schemas.microsoft.com/office/powerpoint/2010/main" val="333931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64CF0-FD91-3603-1849-654344444BA6}"/>
              </a:ext>
            </a:extLst>
          </p:cNvPr>
          <p:cNvSpPr txBox="1"/>
          <p:nvPr/>
        </p:nvSpPr>
        <p:spPr>
          <a:xfrm>
            <a:off x="349625" y="243005"/>
            <a:ext cx="4222376" cy="923330"/>
          </a:xfrm>
          <a:prstGeom prst="rect">
            <a:avLst/>
          </a:prstGeom>
          <a:noFill/>
        </p:spPr>
        <p:txBody>
          <a:bodyPr wrap="square" rtlCol="0">
            <a:spAutoFit/>
          </a:bodyPr>
          <a:lstStyle/>
          <a:p>
            <a:r>
              <a:rPr lang="en-US" dirty="0"/>
              <a:t>Action Card – Fire</a:t>
            </a:r>
          </a:p>
          <a:p>
            <a:endParaRPr lang="en-US" dirty="0"/>
          </a:p>
          <a:p>
            <a:r>
              <a:rPr lang="en-US" dirty="0"/>
              <a:t>Fire Volunteers</a:t>
            </a:r>
            <a:endParaRPr lang="en-GB" dirty="0"/>
          </a:p>
        </p:txBody>
      </p:sp>
      <p:cxnSp>
        <p:nvCxnSpPr>
          <p:cNvPr id="5" name="Straight Connector 4">
            <a:extLst>
              <a:ext uri="{FF2B5EF4-FFF2-40B4-BE49-F238E27FC236}">
                <a16:creationId xmlns:a16="http://schemas.microsoft.com/office/drawing/2014/main" id="{61826248-1B98-8002-2AEF-759213BFA268}"/>
              </a:ext>
            </a:extLst>
          </p:cNvPr>
          <p:cNvCxnSpPr>
            <a:cxnSpLocks/>
          </p:cNvCxnSpPr>
          <p:nvPr/>
        </p:nvCxnSpPr>
        <p:spPr>
          <a:xfrm>
            <a:off x="4572000" y="125506"/>
            <a:ext cx="0" cy="658009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e 10">
            <a:extLst>
              <a:ext uri="{FF2B5EF4-FFF2-40B4-BE49-F238E27FC236}">
                <a16:creationId xmlns:a16="http://schemas.microsoft.com/office/drawing/2014/main" id="{A83BA37A-5E7B-A7EB-15ED-292C3281A3A3}"/>
              </a:ext>
            </a:extLst>
          </p:cNvPr>
          <p:cNvGraphicFramePr>
            <a:graphicFrameLocks noGrp="1"/>
          </p:cNvGraphicFramePr>
          <p:nvPr>
            <p:extLst>
              <p:ext uri="{D42A27DB-BD31-4B8C-83A1-F6EECF244321}">
                <p14:modId xmlns:p14="http://schemas.microsoft.com/office/powerpoint/2010/main" val="3553567576"/>
              </p:ext>
            </p:extLst>
          </p:nvPr>
        </p:nvGraphicFramePr>
        <p:xfrm>
          <a:off x="138955" y="1283834"/>
          <a:ext cx="4329945" cy="5274304"/>
        </p:xfrm>
        <a:graphic>
          <a:graphicData uri="http://schemas.openxmlformats.org/drawingml/2006/table">
            <a:tbl>
              <a:tblPr firstRow="1" bandRow="1">
                <a:tableStyleId>{5C22544A-7EE6-4342-B048-85BDC9FD1C3A}</a:tableStyleId>
              </a:tblPr>
              <a:tblGrid>
                <a:gridCol w="1443315">
                  <a:extLst>
                    <a:ext uri="{9D8B030D-6E8A-4147-A177-3AD203B41FA5}">
                      <a16:colId xmlns:a16="http://schemas.microsoft.com/office/drawing/2014/main" val="3603653165"/>
                    </a:ext>
                  </a:extLst>
                </a:gridCol>
                <a:gridCol w="1443315">
                  <a:extLst>
                    <a:ext uri="{9D8B030D-6E8A-4147-A177-3AD203B41FA5}">
                      <a16:colId xmlns:a16="http://schemas.microsoft.com/office/drawing/2014/main" val="968447398"/>
                    </a:ext>
                  </a:extLst>
                </a:gridCol>
                <a:gridCol w="1443315">
                  <a:extLst>
                    <a:ext uri="{9D8B030D-6E8A-4147-A177-3AD203B41FA5}">
                      <a16:colId xmlns:a16="http://schemas.microsoft.com/office/drawing/2014/main" val="3383407880"/>
                    </a:ext>
                  </a:extLst>
                </a:gridCol>
              </a:tblGrid>
              <a:tr h="376736">
                <a:tc>
                  <a:txBody>
                    <a:bodyPr/>
                    <a:lstStyle/>
                    <a:p>
                      <a:r>
                        <a:rPr lang="en-US" dirty="0"/>
                        <a:t>Name</a:t>
                      </a:r>
                      <a:endParaRPr lang="en-GB" dirty="0"/>
                    </a:p>
                  </a:txBody>
                  <a:tcPr/>
                </a:tc>
                <a:tc>
                  <a:txBody>
                    <a:bodyPr/>
                    <a:lstStyle/>
                    <a:p>
                      <a:r>
                        <a:rPr lang="en-US" dirty="0"/>
                        <a:t>Contact</a:t>
                      </a:r>
                      <a:endParaRPr lang="en-GB" dirty="0"/>
                    </a:p>
                  </a:txBody>
                  <a:tcPr/>
                </a:tc>
                <a:tc>
                  <a:txBody>
                    <a:bodyPr/>
                    <a:lstStyle/>
                    <a:p>
                      <a:r>
                        <a:rPr lang="en-US" dirty="0"/>
                        <a:t>Location</a:t>
                      </a:r>
                      <a:endParaRPr lang="en-GB" dirty="0"/>
                    </a:p>
                  </a:txBody>
                  <a:tcPr/>
                </a:tc>
                <a:extLst>
                  <a:ext uri="{0D108BD9-81ED-4DB2-BD59-A6C34878D82A}">
                    <a16:rowId xmlns:a16="http://schemas.microsoft.com/office/drawing/2014/main" val="1444929629"/>
                  </a:ext>
                </a:extLst>
              </a:tr>
              <a:tr h="376736">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7243102"/>
                  </a:ext>
                </a:extLst>
              </a:tr>
              <a:tr h="376736">
                <a:tc>
                  <a:txBody>
                    <a:bodyPr/>
                    <a:lstStyle/>
                    <a:p>
                      <a:endParaRPr lang="en-GB" sz="1200" dirty="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557328188"/>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3493703495"/>
                  </a:ext>
                </a:extLst>
              </a:tr>
              <a:tr h="376736">
                <a:tc>
                  <a:txBody>
                    <a:bodyPr/>
                    <a:lstStyle/>
                    <a:p>
                      <a:endParaRPr lang="en-GB" sz="1200"/>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115287861"/>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109205379"/>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2021558"/>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996396276"/>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225866197"/>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977171243"/>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3388364394"/>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2760703810"/>
                  </a:ext>
                </a:extLst>
              </a:tr>
              <a:tr h="376736">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207677084"/>
                  </a:ext>
                </a:extLst>
              </a:tr>
              <a:tr h="376736">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419935860"/>
                  </a:ext>
                </a:extLst>
              </a:tr>
            </a:tbl>
          </a:graphicData>
        </a:graphic>
      </p:graphicFrame>
      <p:sp>
        <p:nvSpPr>
          <p:cNvPr id="2" name="TextBox 1">
            <a:extLst>
              <a:ext uri="{FF2B5EF4-FFF2-40B4-BE49-F238E27FC236}">
                <a16:creationId xmlns:a16="http://schemas.microsoft.com/office/drawing/2014/main" id="{33CCA56E-33C4-8224-BBEC-61E040A2E239}"/>
              </a:ext>
            </a:extLst>
          </p:cNvPr>
          <p:cNvSpPr txBox="1"/>
          <p:nvPr/>
        </p:nvSpPr>
        <p:spPr>
          <a:xfrm>
            <a:off x="4829908" y="704670"/>
            <a:ext cx="4079629" cy="5816977"/>
          </a:xfrm>
          <a:prstGeom prst="rect">
            <a:avLst/>
          </a:prstGeom>
          <a:noFill/>
        </p:spPr>
        <p:txBody>
          <a:bodyPr wrap="square" rtlCol="0">
            <a:spAutoFit/>
          </a:bodyPr>
          <a:lstStyle/>
          <a:p>
            <a:r>
              <a:rPr lang="en-US" sz="1200" dirty="0"/>
              <a:t>Dorset and Wiltshire Fire and Rescue respond to all fires. </a:t>
            </a:r>
          </a:p>
          <a:p>
            <a:r>
              <a:rPr lang="en-US" sz="1200" b="1" dirty="0">
                <a:solidFill>
                  <a:srgbClr val="FF0000"/>
                </a:solidFill>
              </a:rPr>
              <a:t>To report a Fire dial 999</a:t>
            </a:r>
          </a:p>
          <a:p>
            <a:r>
              <a:rPr lang="en-US" sz="1200" dirty="0"/>
              <a:t>To contact for non emergency matters 01722 691000 (during office hours) and call 0306 799 0019 (out of hours).</a:t>
            </a:r>
          </a:p>
          <a:p>
            <a:endParaRPr lang="en-US" sz="1200" dirty="0"/>
          </a:p>
          <a:p>
            <a:r>
              <a:rPr lang="en-US" sz="1200" b="1" u="sng" dirty="0"/>
              <a:t>Salisbury Plain</a:t>
            </a:r>
          </a:p>
          <a:p>
            <a:endParaRPr lang="en-US" sz="1200" dirty="0"/>
          </a:p>
          <a:p>
            <a:r>
              <a:rPr lang="en-US" sz="1200" dirty="0"/>
              <a:t>The </a:t>
            </a:r>
            <a:r>
              <a:rPr lang="en-US" sz="1200" dirty="0" err="1"/>
              <a:t>Defence</a:t>
            </a:r>
            <a:r>
              <a:rPr lang="en-US" sz="1200" dirty="0"/>
              <a:t> Infrastructure </a:t>
            </a:r>
            <a:r>
              <a:rPr lang="en-US" sz="1200" dirty="0" err="1"/>
              <a:t>Organisation</a:t>
            </a:r>
            <a:r>
              <a:rPr lang="en-US" sz="1200" dirty="0"/>
              <a:t>, part of the MOD, manages fire response on Salisbury Plain.</a:t>
            </a:r>
          </a:p>
          <a:p>
            <a:endParaRPr lang="en-GB" sz="1200" dirty="0"/>
          </a:p>
          <a:p>
            <a:r>
              <a:rPr lang="en-US" sz="1200" dirty="0"/>
              <a:t>Landmarc provides the support services by maintaining and delivering safe infrastructure and support services that promote sustainable and effective military training.</a:t>
            </a:r>
          </a:p>
          <a:p>
            <a:r>
              <a:rPr lang="en-US" sz="1200" dirty="0"/>
              <a:t>Landmarc National Service Centre</a:t>
            </a:r>
          </a:p>
          <a:p>
            <a:r>
              <a:rPr lang="en-GB" sz="1200" dirty="0"/>
              <a:t>nsc@landmarc.mod.uk </a:t>
            </a:r>
          </a:p>
          <a:p>
            <a:r>
              <a:rPr lang="en-GB" sz="1200" dirty="0"/>
              <a:t>+44 (0)800 022 3334</a:t>
            </a:r>
            <a:endParaRPr lang="en-US" sz="1200" dirty="0"/>
          </a:p>
          <a:p>
            <a:r>
              <a:rPr lang="en-US" sz="1200" dirty="0"/>
              <a:t>Range Operations Amesbury 01980 674951</a:t>
            </a:r>
          </a:p>
          <a:p>
            <a:endParaRPr lang="en-US" sz="1200" dirty="0"/>
          </a:p>
          <a:p>
            <a:r>
              <a:rPr lang="en-US" sz="1200" b="1" u="sng" dirty="0"/>
              <a:t>Wiltshire Council</a:t>
            </a:r>
          </a:p>
          <a:p>
            <a:endParaRPr lang="en-US" sz="1200" b="1" u="sng" dirty="0"/>
          </a:p>
          <a:p>
            <a:r>
              <a:rPr lang="en-US" sz="1200" dirty="0"/>
              <a:t>Homeless due to a disaster</a:t>
            </a:r>
          </a:p>
          <a:p>
            <a:r>
              <a:rPr lang="en-US" sz="1200" dirty="0"/>
              <a:t>Our service is a telephone and email service. Our telephone service is open from Monday to Friday, 9am to 5pm, closed Wednesday, 9am to 2pm.</a:t>
            </a:r>
          </a:p>
          <a:p>
            <a:r>
              <a:rPr lang="en-US" sz="1200" dirty="0"/>
              <a:t>0300 456 0106</a:t>
            </a:r>
          </a:p>
          <a:p>
            <a:r>
              <a:rPr lang="en-US" sz="1200" dirty="0"/>
              <a:t>You can also email Housing Solutions at homeless@wiltshire.gov.uk. Please tell us about your situation and leave a phone number to contact you on.</a:t>
            </a:r>
          </a:p>
          <a:p>
            <a:r>
              <a:rPr lang="en-US" sz="1200" dirty="0"/>
              <a:t>If you have a Housing emergency and the office is closed, contact the Emergency Duty Service on 0300 456 0100.</a:t>
            </a:r>
          </a:p>
          <a:p>
            <a:endParaRPr lang="en-GB" sz="1200" dirty="0"/>
          </a:p>
        </p:txBody>
      </p:sp>
    </p:spTree>
    <p:extLst>
      <p:ext uri="{BB962C8B-B14F-4D97-AF65-F5344CB8AC3E}">
        <p14:creationId xmlns:p14="http://schemas.microsoft.com/office/powerpoint/2010/main" val="3456993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14752</TotalTime>
  <Words>3440</Words>
  <Application>Microsoft Office PowerPoint</Application>
  <PresentationFormat>On-screen Show (4:3)</PresentationFormat>
  <Paragraphs>411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Lato</vt:lpstr>
      <vt:lpstr>Office Theme</vt:lpstr>
      <vt:lpstr>West Lavington Parish Council</vt:lpstr>
      <vt:lpstr>PowerPoint Presentation</vt:lpstr>
      <vt:lpstr>Flood</vt:lpstr>
      <vt:lpstr>PowerPoint Presentation</vt:lpstr>
      <vt:lpstr>PowerPoint Presentation</vt:lpstr>
      <vt:lpstr>PowerPoint Presentation</vt:lpstr>
      <vt:lpstr>Fire</vt:lpstr>
      <vt:lpstr>PowerPoint Presentation</vt:lpstr>
      <vt:lpstr>PowerPoint Presentation</vt:lpstr>
      <vt:lpstr>PowerPoint Presentation</vt:lpstr>
      <vt:lpstr>Snow</vt:lpstr>
      <vt:lpstr>PowerPoint Presentation</vt:lpstr>
      <vt:lpstr>PowerPoint Presentation</vt:lpstr>
      <vt:lpstr>PowerPoint Presentation</vt:lpstr>
      <vt:lpstr>PowerPoint Presentation</vt:lpstr>
      <vt:lpstr>Epidemic or Pandemic</vt:lpstr>
      <vt:lpstr>PowerPoint Presentation</vt:lpstr>
      <vt:lpstr>Loss of Utilities</vt:lpstr>
      <vt:lpstr>PowerPoint Presentation</vt:lpstr>
      <vt:lpstr>PowerPoint Presentation</vt:lpstr>
      <vt:lpstr>PowerPoint Presentation</vt:lpstr>
      <vt:lpstr>Animal Health</vt:lpstr>
      <vt:lpstr>PowerPoint Presentation</vt:lpstr>
      <vt:lpstr>PowerPoint Presentation</vt:lpstr>
      <vt:lpstr>Fuel Disruption</vt:lpstr>
      <vt:lpstr>PowerPoint Presentation</vt:lpstr>
      <vt:lpstr>PowerPoint Presentation</vt:lpstr>
      <vt:lpstr>Major Emergency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West</dc:creator>
  <cp:lastModifiedBy>Peter West</cp:lastModifiedBy>
  <cp:revision>2</cp:revision>
  <dcterms:created xsi:type="dcterms:W3CDTF">2022-11-22T14:09:07Z</dcterms:created>
  <dcterms:modified xsi:type="dcterms:W3CDTF">2023-12-05T10:38:27Z</dcterms:modified>
</cp:coreProperties>
</file>